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slideLayouts/slideLayout10.xml" ContentType="application/vnd.openxmlformats-officedocument.presentationml.slideLayout+xml"/>
  <Default Extension="vml" ContentType="application/vnd.openxmlformats-officedocument.vmlDrawing"/>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Default Extension="bin" ContentType="application/vnd.openxmlformats-officedocument.oleObject"/>
  <Override PartName="/ppt/slides/slide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handoutMasterIdLst>
    <p:handoutMasterId r:id="rId19"/>
  </p:handoutMasterIdLst>
  <p:sldIdLst>
    <p:sldId id="256" r:id="rId2"/>
    <p:sldId id="278" r:id="rId3"/>
    <p:sldId id="279" r:id="rId4"/>
    <p:sldId id="257" r:id="rId5"/>
    <p:sldId id="260" r:id="rId6"/>
    <p:sldId id="265" r:id="rId7"/>
    <p:sldId id="259" r:id="rId8"/>
    <p:sldId id="264" r:id="rId9"/>
    <p:sldId id="261" r:id="rId10"/>
    <p:sldId id="268" r:id="rId11"/>
    <p:sldId id="262" r:id="rId12"/>
    <p:sldId id="263" r:id="rId13"/>
    <p:sldId id="269" r:id="rId14"/>
    <p:sldId id="266" r:id="rId15"/>
    <p:sldId id="270" r:id="rId16"/>
    <p:sldId id="275" r:id="rId17"/>
  </p:sldIdLst>
  <p:sldSz cx="9144000" cy="6858000" type="screen4x3"/>
  <p:notesSz cx="6794500" cy="9931400"/>
  <p:defaultTextStyle>
    <a:defPPr>
      <a:defRPr lang="fr-FR"/>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13127"/>
    <a:srgbClr val="4F8A10"/>
    <a:srgbClr val="C10435"/>
    <a:srgbClr val="9D9754"/>
    <a:srgbClr val="CCCCCC"/>
    <a:srgbClr val="D8BD00"/>
    <a:srgbClr val="9D867B"/>
    <a:srgbClr val="9D9087"/>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443" autoAdjust="0"/>
    <p:restoredTop sz="94407" autoAdjust="0"/>
  </p:normalViewPr>
  <p:slideViewPr>
    <p:cSldViewPr snapToGrid="0" snapToObjects="1">
      <p:cViewPr varScale="1">
        <p:scale>
          <a:sx n="69" d="100"/>
          <a:sy n="69" d="100"/>
        </p:scale>
        <p:origin x="-582" y="-9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notesViewPr>
    <p:cSldViewPr snapToGrid="0" snapToObjects="1">
      <p:cViewPr varScale="1">
        <p:scale>
          <a:sx n="53" d="100"/>
          <a:sy n="53" d="100"/>
        </p:scale>
        <p:origin x="-1932" y="-84"/>
      </p:cViewPr>
      <p:guideLst>
        <p:guide orient="horz" pos="3128"/>
        <p:guide pos="2140"/>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7.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4818" name="Rectangle 2"/>
          <p:cNvSpPr>
            <a:spLocks noGrp="1" noChangeArrowheads="1"/>
          </p:cNvSpPr>
          <p:nvPr>
            <p:ph type="hdr" sz="quarter"/>
          </p:nvPr>
        </p:nvSpPr>
        <p:spPr bwMode="auto">
          <a:xfrm>
            <a:off x="0" y="0"/>
            <a:ext cx="2944813"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en-US"/>
          </a:p>
        </p:txBody>
      </p:sp>
      <p:sp>
        <p:nvSpPr>
          <p:cNvPr id="34819" name="Rectangle 3"/>
          <p:cNvSpPr>
            <a:spLocks noGrp="1" noChangeArrowheads="1"/>
          </p:cNvSpPr>
          <p:nvPr>
            <p:ph type="dt" sz="quarter" idx="1"/>
          </p:nvPr>
        </p:nvSpPr>
        <p:spPr bwMode="auto">
          <a:xfrm>
            <a:off x="3849688" y="0"/>
            <a:ext cx="2943225"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en-US"/>
          </a:p>
        </p:txBody>
      </p:sp>
      <p:sp>
        <p:nvSpPr>
          <p:cNvPr id="34820" name="Rectangle 4"/>
          <p:cNvSpPr>
            <a:spLocks noGrp="1" noChangeArrowheads="1"/>
          </p:cNvSpPr>
          <p:nvPr>
            <p:ph type="ftr" sz="quarter" idx="2"/>
          </p:nvPr>
        </p:nvSpPr>
        <p:spPr bwMode="auto">
          <a:xfrm>
            <a:off x="0" y="9432925"/>
            <a:ext cx="2944813" cy="49688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n-US"/>
          </a:p>
        </p:txBody>
      </p:sp>
      <p:sp>
        <p:nvSpPr>
          <p:cNvPr id="34821" name="Rectangle 5"/>
          <p:cNvSpPr>
            <a:spLocks noGrp="1" noChangeArrowheads="1"/>
          </p:cNvSpPr>
          <p:nvPr>
            <p:ph type="sldNum" sz="quarter" idx="3"/>
          </p:nvPr>
        </p:nvSpPr>
        <p:spPr bwMode="auto">
          <a:xfrm>
            <a:off x="3849688" y="9432925"/>
            <a:ext cx="2943225" cy="49688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28C38EC7-7F6B-45F7-9027-72F3EECED5F2}" type="slidenum">
              <a:rPr lang="en-US"/>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hdr" sz="quarter"/>
          </p:nvPr>
        </p:nvSpPr>
        <p:spPr bwMode="auto">
          <a:xfrm>
            <a:off x="0" y="0"/>
            <a:ext cx="2944813"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noProof="1"/>
            </a:lvl1pPr>
          </a:lstStyle>
          <a:p>
            <a:endParaRPr lang="fr-FR"/>
          </a:p>
        </p:txBody>
      </p:sp>
      <p:sp>
        <p:nvSpPr>
          <p:cNvPr id="5123" name="Rectangle 3"/>
          <p:cNvSpPr>
            <a:spLocks noGrp="1" noChangeArrowheads="1"/>
          </p:cNvSpPr>
          <p:nvPr>
            <p:ph type="dt" idx="1"/>
          </p:nvPr>
        </p:nvSpPr>
        <p:spPr bwMode="auto">
          <a:xfrm>
            <a:off x="3849688" y="0"/>
            <a:ext cx="2943225"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noProof="1"/>
            </a:lvl1pPr>
          </a:lstStyle>
          <a:p>
            <a:endParaRPr lang="fr-FR"/>
          </a:p>
        </p:txBody>
      </p:sp>
      <p:sp>
        <p:nvSpPr>
          <p:cNvPr id="5124" name="Rectangle 4"/>
          <p:cNvSpPr>
            <a:spLocks noRot="1" noChangeArrowheads="1" noTextEdit="1"/>
          </p:cNvSpPr>
          <p:nvPr>
            <p:ph type="sldImg" idx="2"/>
          </p:nvPr>
        </p:nvSpPr>
        <p:spPr bwMode="auto">
          <a:xfrm>
            <a:off x="914400" y="744538"/>
            <a:ext cx="4965700" cy="3724275"/>
          </a:xfrm>
          <a:prstGeom prst="rect">
            <a:avLst/>
          </a:prstGeom>
          <a:noFill/>
          <a:ln w="9525">
            <a:solidFill>
              <a:srgbClr val="000000"/>
            </a:solidFill>
            <a:miter lim="800000"/>
            <a:headEnd/>
            <a:tailEnd/>
          </a:ln>
          <a:effectLst/>
        </p:spPr>
      </p:sp>
      <p:sp>
        <p:nvSpPr>
          <p:cNvPr id="5125" name="Rectangle 5"/>
          <p:cNvSpPr>
            <a:spLocks noGrp="1" noChangeArrowheads="1"/>
          </p:cNvSpPr>
          <p:nvPr>
            <p:ph type="body" sz="quarter" idx="3"/>
          </p:nvPr>
        </p:nvSpPr>
        <p:spPr bwMode="auto">
          <a:xfrm>
            <a:off x="679450" y="4718050"/>
            <a:ext cx="5435600" cy="446881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fr-FR" noProof="1" smtClean="0"/>
              <a:t>Cliquez pour modifier les styles du texte du masque</a:t>
            </a:r>
          </a:p>
          <a:p>
            <a:pPr lvl="1"/>
            <a:r>
              <a:rPr lang="fr-FR" noProof="1" smtClean="0"/>
              <a:t>Deuxième niveau</a:t>
            </a:r>
          </a:p>
          <a:p>
            <a:pPr lvl="2"/>
            <a:r>
              <a:rPr lang="fr-FR" noProof="1" smtClean="0"/>
              <a:t>Troisième niveau</a:t>
            </a:r>
          </a:p>
          <a:p>
            <a:pPr lvl="3"/>
            <a:r>
              <a:rPr lang="fr-FR" noProof="1" smtClean="0"/>
              <a:t>Quatrième niveau</a:t>
            </a:r>
          </a:p>
          <a:p>
            <a:pPr lvl="4"/>
            <a:r>
              <a:rPr lang="fr-FR" noProof="1" smtClean="0"/>
              <a:t>Cinquième niveau</a:t>
            </a:r>
          </a:p>
        </p:txBody>
      </p:sp>
      <p:sp>
        <p:nvSpPr>
          <p:cNvPr id="5126" name="Rectangle 6"/>
          <p:cNvSpPr>
            <a:spLocks noGrp="1" noChangeArrowheads="1"/>
          </p:cNvSpPr>
          <p:nvPr>
            <p:ph type="ftr" sz="quarter" idx="4"/>
          </p:nvPr>
        </p:nvSpPr>
        <p:spPr bwMode="auto">
          <a:xfrm>
            <a:off x="0" y="9432925"/>
            <a:ext cx="2944813" cy="49688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noProof="1"/>
            </a:lvl1pPr>
          </a:lstStyle>
          <a:p>
            <a:endParaRPr lang="fr-FR"/>
          </a:p>
        </p:txBody>
      </p:sp>
      <p:sp>
        <p:nvSpPr>
          <p:cNvPr id="5127" name="Rectangle 7"/>
          <p:cNvSpPr>
            <a:spLocks noGrp="1" noChangeArrowheads="1"/>
          </p:cNvSpPr>
          <p:nvPr>
            <p:ph type="sldNum" sz="quarter" idx="5"/>
          </p:nvPr>
        </p:nvSpPr>
        <p:spPr bwMode="auto">
          <a:xfrm>
            <a:off x="3849688" y="9432925"/>
            <a:ext cx="2943225" cy="49688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noProof="1"/>
            </a:lvl1pPr>
          </a:lstStyle>
          <a:p>
            <a:fld id="{3A3B221B-57E6-40E1-A621-6F3E360D0363}" type="slidenum">
              <a:rPr/>
              <a:pPr/>
              <a:t>‹#›</a:t>
            </a:fld>
            <a:endParaRPr lang="fr-FR"/>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7"/>
          <p:cNvSpPr>
            <a:spLocks noGrp="1" noChangeArrowheads="1"/>
          </p:cNvSpPr>
          <p:nvPr>
            <p:ph type="sldNum" sz="quarter" idx="5"/>
          </p:nvPr>
        </p:nvSpPr>
        <p:spPr>
          <a:ln/>
        </p:spPr>
        <p:txBody>
          <a:bodyPr/>
          <a:lstStyle/>
          <a:p>
            <a:fld id="{DB9536AB-810C-4709-8C94-3C2EB5E2970F}" type="slidenum">
              <a:rPr/>
              <a:pPr/>
              <a:t>1</a:t>
            </a:fld>
            <a:endParaRPr lang="fr-FR"/>
          </a:p>
        </p:txBody>
      </p:sp>
      <p:sp>
        <p:nvSpPr>
          <p:cNvPr id="31746" name="Rectangle 2"/>
          <p:cNvSpPr>
            <a:spLocks noRot="1" noChangeArrowheads="1" noTextEdit="1"/>
          </p:cNvSpPr>
          <p:nvPr>
            <p:ph type="sldImg"/>
          </p:nvPr>
        </p:nvSpPr>
        <p:spPr>
          <a:ln/>
        </p:spPr>
      </p:sp>
      <p:sp>
        <p:nvSpPr>
          <p:cNvPr id="31747" name="Rectangle 3"/>
          <p:cNvSpPr>
            <a:spLocks noGrp="1" noChangeArrowheads="1"/>
          </p:cNvSpPr>
          <p:nvPr>
            <p:ph type="body" idx="1"/>
          </p:nvPr>
        </p:nvSpPr>
        <p:spPr/>
        <p:txBody>
          <a:bodyPr/>
          <a:lstStyle/>
          <a:p>
            <a:r>
              <a:rPr lang="fr-FR"/>
              <a:t>Mis en place lors de ma licence à Lille</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7"/>
          <p:cNvSpPr>
            <a:spLocks noGrp="1" noChangeArrowheads="1"/>
          </p:cNvSpPr>
          <p:nvPr>
            <p:ph type="sldNum" sz="quarter" idx="5"/>
          </p:nvPr>
        </p:nvSpPr>
        <p:spPr>
          <a:ln/>
        </p:spPr>
        <p:txBody>
          <a:bodyPr/>
          <a:lstStyle/>
          <a:p>
            <a:fld id="{8D5B7815-BABF-484F-A1AC-48C291EB7AF7}" type="slidenum">
              <a:rPr/>
              <a:pPr/>
              <a:t>2</a:t>
            </a:fld>
            <a:endParaRPr lang="fr-FR"/>
          </a:p>
        </p:txBody>
      </p:sp>
      <p:sp>
        <p:nvSpPr>
          <p:cNvPr id="65538" name="Rectangle 2"/>
          <p:cNvSpPr>
            <a:spLocks noRot="1" noChangeArrowheads="1" noTextEdit="1"/>
          </p:cNvSpPr>
          <p:nvPr>
            <p:ph type="sldImg"/>
          </p:nvPr>
        </p:nvSpPr>
        <p:spPr>
          <a:xfrm>
            <a:off x="339725" y="544513"/>
            <a:ext cx="3328988" cy="2497137"/>
          </a:xfrm>
          <a:ln/>
        </p:spPr>
      </p:sp>
      <p:sp>
        <p:nvSpPr>
          <p:cNvPr id="65539" name="Rectangle 3"/>
          <p:cNvSpPr>
            <a:spLocks noGrp="1" noChangeArrowheads="1"/>
          </p:cNvSpPr>
          <p:nvPr>
            <p:ph type="body" idx="1"/>
          </p:nvPr>
        </p:nvSpPr>
        <p:spPr>
          <a:xfrm>
            <a:off x="365125" y="3243263"/>
            <a:ext cx="6315075" cy="6024562"/>
          </a:xfrm>
          <a:noFill/>
        </p:spPr>
        <p:txBody>
          <a:bodyPr lIns="0" tIns="0" rIns="0" bIns="0"/>
          <a:lstStyle/>
          <a:p>
            <a:r>
              <a:rPr lang="fr-FR" sz="3200"/>
              <a:t>Le groupe est présent dans 118 pays</a:t>
            </a:r>
          </a:p>
          <a:p>
            <a:endParaRPr lang="fr-FR" sz="3200"/>
          </a:p>
          <a:p>
            <a:r>
              <a:rPr lang="fr-FR" sz="3200"/>
              <a:t>Renault Siège abrite toutes les directions du groupe</a:t>
            </a:r>
            <a:endParaRPr lang="en-US" sz="320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7"/>
          <p:cNvSpPr>
            <a:spLocks noGrp="1" noChangeArrowheads="1"/>
          </p:cNvSpPr>
          <p:nvPr>
            <p:ph type="sldNum" sz="quarter" idx="5"/>
          </p:nvPr>
        </p:nvSpPr>
        <p:spPr>
          <a:ln/>
        </p:spPr>
        <p:txBody>
          <a:bodyPr/>
          <a:lstStyle/>
          <a:p>
            <a:fld id="{19C3D62B-FDBD-4DE0-82A0-A2191D1730A9}" type="slidenum">
              <a:rPr/>
              <a:pPr/>
              <a:t>3</a:t>
            </a:fld>
            <a:endParaRPr lang="fr-FR"/>
          </a:p>
        </p:txBody>
      </p:sp>
      <p:sp>
        <p:nvSpPr>
          <p:cNvPr id="67586" name="Rectangle 2"/>
          <p:cNvSpPr>
            <a:spLocks noRot="1" noChangeArrowheads="1" noTextEdit="1"/>
          </p:cNvSpPr>
          <p:nvPr>
            <p:ph type="sldImg"/>
          </p:nvPr>
        </p:nvSpPr>
        <p:spPr>
          <a:xfrm>
            <a:off x="339725" y="544513"/>
            <a:ext cx="3328988" cy="2497137"/>
          </a:xfrm>
          <a:ln/>
        </p:spPr>
      </p:sp>
      <p:sp>
        <p:nvSpPr>
          <p:cNvPr id="67587" name="Rectangle 3"/>
          <p:cNvSpPr>
            <a:spLocks noGrp="1" noChangeArrowheads="1"/>
          </p:cNvSpPr>
          <p:nvPr>
            <p:ph type="body" idx="1"/>
          </p:nvPr>
        </p:nvSpPr>
        <p:spPr>
          <a:xfrm>
            <a:off x="365125" y="3243263"/>
            <a:ext cx="6315075" cy="6024562"/>
          </a:xfrm>
          <a:noFill/>
        </p:spPr>
        <p:txBody>
          <a:bodyPr lIns="0" tIns="0" rIns="0" bIns="0"/>
          <a:lstStyle/>
          <a:p>
            <a:endParaRPr lang="fr-FR" sz="2400"/>
          </a:p>
          <a:p>
            <a:endParaRPr lang="fr-FR" sz="2400"/>
          </a:p>
          <a:p>
            <a:r>
              <a:rPr lang="fr-FR" sz="2400"/>
              <a:t>Plus particulièrement affecté à i site mais change en fonction du travail</a:t>
            </a:r>
            <a:endParaRPr lang="en-US" sz="240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7"/>
          <p:cNvSpPr>
            <a:spLocks noGrp="1" noChangeArrowheads="1"/>
          </p:cNvSpPr>
          <p:nvPr>
            <p:ph type="sldNum" sz="quarter" idx="5"/>
          </p:nvPr>
        </p:nvSpPr>
        <p:spPr>
          <a:ln/>
        </p:spPr>
        <p:txBody>
          <a:bodyPr/>
          <a:lstStyle/>
          <a:p>
            <a:fld id="{21FEA767-C140-47D4-B448-3501D79A264B}" type="slidenum">
              <a:rPr/>
              <a:pPr/>
              <a:t>4</a:t>
            </a:fld>
            <a:endParaRPr lang="fr-FR"/>
          </a:p>
        </p:txBody>
      </p:sp>
      <p:sp>
        <p:nvSpPr>
          <p:cNvPr id="32770" name="Rectangle 2"/>
          <p:cNvSpPr>
            <a:spLocks noRot="1" noChangeArrowheads="1" noTextEdit="1"/>
          </p:cNvSpPr>
          <p:nvPr>
            <p:ph type="sldImg"/>
          </p:nvPr>
        </p:nvSpPr>
        <p:spPr>
          <a:ln/>
        </p:spPr>
      </p:sp>
      <p:sp>
        <p:nvSpPr>
          <p:cNvPr id="32771" name="Rectangle 3"/>
          <p:cNvSpPr>
            <a:spLocks noGrp="1" noChangeArrowheads="1"/>
          </p:cNvSpPr>
          <p:nvPr>
            <p:ph type="body" idx="1"/>
          </p:nvPr>
        </p:nvSpPr>
        <p:spPr/>
        <p:txBody>
          <a:bodyPr/>
          <a:lstStyle/>
          <a:p>
            <a:endParaRPr lang="fr-F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7"/>
          <p:cNvSpPr>
            <a:spLocks noGrp="1" noChangeArrowheads="1"/>
          </p:cNvSpPr>
          <p:nvPr>
            <p:ph type="sldNum" sz="quarter" idx="5"/>
          </p:nvPr>
        </p:nvSpPr>
        <p:spPr>
          <a:ln/>
        </p:spPr>
        <p:txBody>
          <a:bodyPr/>
          <a:lstStyle/>
          <a:p>
            <a:fld id="{6B61E340-9480-422F-BCA4-A21DE01B3A7F}" type="slidenum">
              <a:rPr/>
              <a:pPr/>
              <a:t>5</a:t>
            </a:fld>
            <a:endParaRPr lang="fr-FR"/>
          </a:p>
        </p:txBody>
      </p:sp>
      <p:sp>
        <p:nvSpPr>
          <p:cNvPr id="68610" name="Rectangle 2"/>
          <p:cNvSpPr>
            <a:spLocks noRot="1" noChangeArrowheads="1" noTextEdit="1"/>
          </p:cNvSpPr>
          <p:nvPr>
            <p:ph type="sldImg"/>
          </p:nvPr>
        </p:nvSpPr>
        <p:spPr>
          <a:ln/>
        </p:spPr>
      </p:sp>
      <p:sp>
        <p:nvSpPr>
          <p:cNvPr id="68611" name="Rectangle 3"/>
          <p:cNvSpPr>
            <a:spLocks noGrp="1" noChangeArrowheads="1"/>
          </p:cNvSpPr>
          <p:nvPr>
            <p:ph type="body" idx="1"/>
          </p:nvPr>
        </p:nvSpPr>
        <p:spPr/>
        <p:txBody>
          <a:bodyPr/>
          <a:lstStyle/>
          <a:p>
            <a:r>
              <a:rPr lang="fr-FR"/>
              <a:t>Dossier médical important 1 salariée qui partait plusieurs mois au maroc m’a dit n’avoir jamais eu de pb psychologiques, hors c’ était noté dans le dossier, Je l’ai donc adressée au médecin </a:t>
            </a:r>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7"/>
          <p:cNvSpPr>
            <a:spLocks noGrp="1" noChangeArrowheads="1"/>
          </p:cNvSpPr>
          <p:nvPr>
            <p:ph type="sldNum" sz="quarter" idx="5"/>
          </p:nvPr>
        </p:nvSpPr>
        <p:spPr>
          <a:ln/>
        </p:spPr>
        <p:txBody>
          <a:bodyPr/>
          <a:lstStyle/>
          <a:p>
            <a:fld id="{27F2F62E-A7A6-408D-AA36-EE48D005387C}" type="slidenum">
              <a:rPr/>
              <a:pPr/>
              <a:t>6</a:t>
            </a:fld>
            <a:endParaRPr lang="fr-FR"/>
          </a:p>
        </p:txBody>
      </p:sp>
      <p:sp>
        <p:nvSpPr>
          <p:cNvPr id="69634" name="Rectangle 2"/>
          <p:cNvSpPr>
            <a:spLocks noRot="1" noChangeArrowheads="1" noTextEdit="1"/>
          </p:cNvSpPr>
          <p:nvPr>
            <p:ph type="sldImg"/>
          </p:nvPr>
        </p:nvSpPr>
        <p:spPr>
          <a:ln/>
        </p:spPr>
      </p:sp>
      <p:sp>
        <p:nvSpPr>
          <p:cNvPr id="69635" name="Rectangle 3"/>
          <p:cNvSpPr>
            <a:spLocks noGrp="1" noChangeArrowheads="1"/>
          </p:cNvSpPr>
          <p:nvPr>
            <p:ph type="body" idx="1"/>
          </p:nvPr>
        </p:nvSpPr>
        <p:spPr/>
        <p:txBody>
          <a:bodyPr/>
          <a:lstStyle/>
          <a:p>
            <a:r>
              <a:rPr lang="fr-FR"/>
              <a:t>Protocole dans le sens organisation</a:t>
            </a:r>
          </a:p>
          <a:p>
            <a:r>
              <a:rPr lang="fr-FR"/>
              <a:t>Fiches conseils pas obligatoires mais m’a permis de mette à jour mes connaissances.</a:t>
            </a:r>
          </a:p>
          <a:p>
            <a:r>
              <a:rPr lang="fr-FR"/>
              <a:t>RDV pas toujours donnés quand le médecin est là, mais les salariés sont sur le site et peuvent revenir sans pb, de plus l’infirmière est souvent plus dispo quand le médecin est absent.: les entretiens ça prend du temps !</a:t>
            </a:r>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7"/>
          <p:cNvSpPr>
            <a:spLocks noGrp="1" noChangeArrowheads="1"/>
          </p:cNvSpPr>
          <p:nvPr>
            <p:ph type="sldNum" sz="quarter" idx="5"/>
          </p:nvPr>
        </p:nvSpPr>
        <p:spPr>
          <a:ln/>
        </p:spPr>
        <p:txBody>
          <a:bodyPr/>
          <a:lstStyle/>
          <a:p>
            <a:fld id="{50E93EFA-B9A2-4144-8366-505C591D0691}" type="slidenum">
              <a:rPr/>
              <a:pPr/>
              <a:t>7</a:t>
            </a:fld>
            <a:endParaRPr lang="fr-FR"/>
          </a:p>
        </p:txBody>
      </p:sp>
      <p:sp>
        <p:nvSpPr>
          <p:cNvPr id="70658" name="Rectangle 2"/>
          <p:cNvSpPr>
            <a:spLocks noRot="1" noChangeArrowheads="1" noTextEdit="1"/>
          </p:cNvSpPr>
          <p:nvPr>
            <p:ph type="sldImg"/>
          </p:nvPr>
        </p:nvSpPr>
        <p:spPr>
          <a:ln/>
        </p:spPr>
      </p:sp>
      <p:sp>
        <p:nvSpPr>
          <p:cNvPr id="70659" name="Rectangle 3"/>
          <p:cNvSpPr>
            <a:spLocks noGrp="1" noChangeArrowheads="1"/>
          </p:cNvSpPr>
          <p:nvPr>
            <p:ph type="body" idx="1"/>
          </p:nvPr>
        </p:nvSpPr>
        <p:spPr/>
        <p:txBody>
          <a:bodyPr/>
          <a:lstStyle/>
          <a:p>
            <a:r>
              <a:rPr lang="fr-FR"/>
              <a:t>Les monographie m’ont aidée à structurer l’entretien , à approfondir les choses</a:t>
            </a:r>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7"/>
          <p:cNvSpPr>
            <a:spLocks noGrp="1" noChangeArrowheads="1"/>
          </p:cNvSpPr>
          <p:nvPr>
            <p:ph type="sldNum" sz="quarter" idx="5"/>
          </p:nvPr>
        </p:nvSpPr>
        <p:spPr>
          <a:ln/>
        </p:spPr>
        <p:txBody>
          <a:bodyPr/>
          <a:lstStyle/>
          <a:p>
            <a:fld id="{DD1C6F7A-5D0A-4FE3-84ED-89A3EE8B2662}" type="slidenum">
              <a:rPr/>
              <a:pPr/>
              <a:t>8</a:t>
            </a:fld>
            <a:endParaRPr lang="fr-FR"/>
          </a:p>
        </p:txBody>
      </p:sp>
      <p:sp>
        <p:nvSpPr>
          <p:cNvPr id="71682" name="Rectangle 2"/>
          <p:cNvSpPr>
            <a:spLocks noRot="1" noChangeArrowheads="1" noTextEdit="1"/>
          </p:cNvSpPr>
          <p:nvPr>
            <p:ph type="sldImg"/>
          </p:nvPr>
        </p:nvSpPr>
        <p:spPr>
          <a:ln/>
        </p:spPr>
      </p:sp>
      <p:sp>
        <p:nvSpPr>
          <p:cNvPr id="71683" name="Rectangle 3"/>
          <p:cNvSpPr>
            <a:spLocks noGrp="1" noChangeArrowheads="1"/>
          </p:cNvSpPr>
          <p:nvPr>
            <p:ph type="body" idx="1"/>
          </p:nvPr>
        </p:nvSpPr>
        <p:spPr/>
        <p:txBody>
          <a:bodyPr/>
          <a:lstStyle/>
          <a:p>
            <a:r>
              <a:rPr lang="fr-FR"/>
              <a:t>Protocole toujours dans le sens organisation.</a:t>
            </a:r>
          </a:p>
          <a:p>
            <a:r>
              <a:rPr lang="fr-FR"/>
              <a:t>C’est important de définir la mission à l’avance pour vérifier l’actualité sanitaire du pays et donner les infos adaptées.</a:t>
            </a:r>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7"/>
          <p:cNvSpPr>
            <a:spLocks noGrp="1" noChangeArrowheads="1"/>
          </p:cNvSpPr>
          <p:nvPr>
            <p:ph type="sldNum" sz="quarter" idx="5"/>
          </p:nvPr>
        </p:nvSpPr>
        <p:spPr>
          <a:ln/>
        </p:spPr>
        <p:txBody>
          <a:bodyPr/>
          <a:lstStyle/>
          <a:p>
            <a:fld id="{4497E634-1949-4530-ACF6-70D0A78A448D}" type="slidenum">
              <a:rPr/>
              <a:pPr/>
              <a:t>9</a:t>
            </a:fld>
            <a:endParaRPr lang="fr-FR"/>
          </a:p>
        </p:txBody>
      </p:sp>
      <p:sp>
        <p:nvSpPr>
          <p:cNvPr id="77826" name="Rectangle 2"/>
          <p:cNvSpPr>
            <a:spLocks noRot="1" noChangeArrowheads="1" noTextEdit="1"/>
          </p:cNvSpPr>
          <p:nvPr>
            <p:ph type="sldImg"/>
          </p:nvPr>
        </p:nvSpPr>
        <p:spPr>
          <a:ln/>
        </p:spPr>
      </p:sp>
      <p:sp>
        <p:nvSpPr>
          <p:cNvPr id="77827" name="Rectangle 3"/>
          <p:cNvSpPr>
            <a:spLocks noGrp="1" noChangeArrowheads="1"/>
          </p:cNvSpPr>
          <p:nvPr>
            <p:ph type="body" idx="1"/>
          </p:nvPr>
        </p:nvSpPr>
        <p:spPr/>
        <p:txBody>
          <a:bodyPr/>
          <a:lstStyle/>
          <a:p>
            <a:r>
              <a:rPr lang="fr-FR"/>
              <a:t>C’est un outil qui n’est pas figé et qui peut évoluer en fonction des besoins, </a:t>
            </a:r>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7"/>
          <p:cNvSpPr>
            <a:spLocks noGrp="1" noChangeArrowheads="1"/>
          </p:cNvSpPr>
          <p:nvPr>
            <p:ph type="sldNum" sz="quarter" idx="5"/>
          </p:nvPr>
        </p:nvSpPr>
        <p:spPr>
          <a:ln/>
        </p:spPr>
        <p:txBody>
          <a:bodyPr/>
          <a:lstStyle/>
          <a:p>
            <a:fld id="{EB26FC48-23DD-4717-AAEB-E1A80A269F9D}" type="slidenum">
              <a:rPr/>
              <a:pPr/>
              <a:t>10</a:t>
            </a:fld>
            <a:endParaRPr lang="fr-FR"/>
          </a:p>
        </p:txBody>
      </p:sp>
      <p:sp>
        <p:nvSpPr>
          <p:cNvPr id="72706" name="Rectangle 2"/>
          <p:cNvSpPr>
            <a:spLocks noRot="1" noChangeArrowheads="1" noTextEdit="1"/>
          </p:cNvSpPr>
          <p:nvPr>
            <p:ph type="sldImg"/>
          </p:nvPr>
        </p:nvSpPr>
        <p:spPr>
          <a:ln/>
        </p:spPr>
      </p:sp>
      <p:sp>
        <p:nvSpPr>
          <p:cNvPr id="72707" name="Rectangle 3"/>
          <p:cNvSpPr>
            <a:spLocks noGrp="1" noChangeArrowheads="1"/>
          </p:cNvSpPr>
          <p:nvPr>
            <p:ph type="body" idx="1"/>
          </p:nvPr>
        </p:nvSpPr>
        <p:spPr/>
        <p:txBody>
          <a:bodyPr/>
          <a:lstStyle/>
          <a:p>
            <a:r>
              <a:rPr lang="fr-FR"/>
              <a:t>C’est le questionnaire avant l’entretien qui permet de dépister d’éventuels pb de santé qui nécessiteront une consultation médicale.</a:t>
            </a:r>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7"/>
          <p:cNvSpPr>
            <a:spLocks noGrp="1" noChangeArrowheads="1"/>
          </p:cNvSpPr>
          <p:nvPr>
            <p:ph type="sldNum" sz="quarter" idx="5"/>
          </p:nvPr>
        </p:nvSpPr>
        <p:spPr>
          <a:ln/>
        </p:spPr>
        <p:txBody>
          <a:bodyPr/>
          <a:lstStyle/>
          <a:p>
            <a:fld id="{674C9674-1E85-48A9-9430-BC1787ED189E}" type="slidenum">
              <a:rPr/>
              <a:pPr/>
              <a:t>12</a:t>
            </a:fld>
            <a:endParaRPr lang="fr-FR"/>
          </a:p>
        </p:txBody>
      </p:sp>
      <p:sp>
        <p:nvSpPr>
          <p:cNvPr id="73730" name="Rectangle 2"/>
          <p:cNvSpPr>
            <a:spLocks noRot="1" noChangeArrowheads="1" noTextEdit="1"/>
          </p:cNvSpPr>
          <p:nvPr>
            <p:ph type="sldImg"/>
          </p:nvPr>
        </p:nvSpPr>
        <p:spPr>
          <a:ln/>
        </p:spPr>
      </p:sp>
      <p:sp>
        <p:nvSpPr>
          <p:cNvPr id="73731" name="Rectangle 3"/>
          <p:cNvSpPr>
            <a:spLocks noGrp="1" noChangeArrowheads="1"/>
          </p:cNvSpPr>
          <p:nvPr>
            <p:ph type="body" idx="1"/>
          </p:nvPr>
        </p:nvSpPr>
        <p:spPr/>
        <p:txBody>
          <a:bodyPr/>
          <a:lstStyle/>
          <a:p>
            <a:r>
              <a:rPr lang="fr-FR"/>
              <a:t>Evidemment cela nécessite une bonne évaluation des risques en amont de l’entretien.</a:t>
            </a:r>
          </a:p>
          <a:p>
            <a:r>
              <a:rPr lang="fr-FR"/>
              <a:t>Carte SOS = assistance de l’entreprise</a:t>
            </a:r>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7"/>
          <p:cNvSpPr>
            <a:spLocks noGrp="1" noChangeArrowheads="1"/>
          </p:cNvSpPr>
          <p:nvPr>
            <p:ph type="sldNum" sz="quarter" idx="5"/>
          </p:nvPr>
        </p:nvSpPr>
        <p:spPr>
          <a:ln/>
        </p:spPr>
        <p:txBody>
          <a:bodyPr/>
          <a:lstStyle/>
          <a:p>
            <a:fld id="{556CEE57-B317-4088-81D6-0E6A65BF66C3}" type="slidenum">
              <a:rPr/>
              <a:pPr/>
              <a:t>13</a:t>
            </a:fld>
            <a:endParaRPr lang="fr-FR"/>
          </a:p>
        </p:txBody>
      </p:sp>
      <p:sp>
        <p:nvSpPr>
          <p:cNvPr id="74754" name="Rectangle 2"/>
          <p:cNvSpPr>
            <a:spLocks noRot="1" noChangeArrowheads="1" noTextEdit="1"/>
          </p:cNvSpPr>
          <p:nvPr>
            <p:ph type="sldImg"/>
          </p:nvPr>
        </p:nvSpPr>
        <p:spPr>
          <a:ln/>
        </p:spPr>
      </p:sp>
      <p:sp>
        <p:nvSpPr>
          <p:cNvPr id="74755" name="Rectangle 3"/>
          <p:cNvSpPr>
            <a:spLocks noGrp="1" noChangeArrowheads="1"/>
          </p:cNvSpPr>
          <p:nvPr>
            <p:ph type="body" idx="1"/>
          </p:nvPr>
        </p:nvSpPr>
        <p:spPr/>
        <p:txBody>
          <a:bodyPr/>
          <a:lstStyle/>
          <a:p>
            <a:r>
              <a:rPr lang="fr-FR"/>
              <a:t>Pas du tous obligatoire, mais cela m’a aidée au départ</a:t>
            </a:r>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7"/>
          <p:cNvSpPr>
            <a:spLocks noGrp="1" noChangeArrowheads="1"/>
          </p:cNvSpPr>
          <p:nvPr>
            <p:ph type="sldNum" sz="quarter" idx="5"/>
          </p:nvPr>
        </p:nvSpPr>
        <p:spPr>
          <a:ln/>
        </p:spPr>
        <p:txBody>
          <a:bodyPr/>
          <a:lstStyle/>
          <a:p>
            <a:fld id="{43C4C34C-5DFE-4F7C-A6BF-65603A69DCDE}" type="slidenum">
              <a:rPr/>
              <a:pPr/>
              <a:t>14</a:t>
            </a:fld>
            <a:endParaRPr lang="fr-FR"/>
          </a:p>
        </p:txBody>
      </p:sp>
      <p:sp>
        <p:nvSpPr>
          <p:cNvPr id="75778" name="Rectangle 2"/>
          <p:cNvSpPr>
            <a:spLocks noRot="1" noChangeArrowheads="1" noTextEdit="1"/>
          </p:cNvSpPr>
          <p:nvPr>
            <p:ph type="sldImg"/>
          </p:nvPr>
        </p:nvSpPr>
        <p:spPr>
          <a:ln/>
        </p:spPr>
      </p:sp>
      <p:sp>
        <p:nvSpPr>
          <p:cNvPr id="75779" name="Rectangle 3"/>
          <p:cNvSpPr>
            <a:spLocks noGrp="1" noChangeArrowheads="1"/>
          </p:cNvSpPr>
          <p:nvPr>
            <p:ph type="body" idx="1"/>
          </p:nvPr>
        </p:nvSpPr>
        <p:spPr/>
        <p:txBody>
          <a:bodyPr/>
          <a:lstStyle/>
          <a:p>
            <a:r>
              <a:rPr lang="fr-FR"/>
              <a:t>Une partie importante de l’activité informatique est partie en Inde et cela a été difficile pour les collaborateurs de partir en mission pour transmettre leurs connaissances et leur travail.</a:t>
            </a:r>
          </a:p>
          <a:p>
            <a:r>
              <a:rPr lang="fr-FR"/>
              <a:t>Une salariée est partie 2 sem en Amérique du sud (5 pays à visiter avec des décalages horaires à chaque fois). Avant cette mission donnait lieu à 2 déplacements dans l’année avec moins de pays à visiter à chaque fois.</a:t>
            </a:r>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7"/>
          <p:cNvSpPr>
            <a:spLocks noGrp="1" noChangeArrowheads="1"/>
          </p:cNvSpPr>
          <p:nvPr>
            <p:ph type="sldNum" sz="quarter" idx="5"/>
          </p:nvPr>
        </p:nvSpPr>
        <p:spPr>
          <a:ln/>
        </p:spPr>
        <p:txBody>
          <a:bodyPr/>
          <a:lstStyle/>
          <a:p>
            <a:fld id="{CFEC4932-ACA0-4924-9D06-CF42AB935F5F}" type="slidenum">
              <a:rPr/>
              <a:pPr/>
              <a:t>16</a:t>
            </a:fld>
            <a:endParaRPr lang="fr-FR"/>
          </a:p>
        </p:txBody>
      </p:sp>
      <p:sp>
        <p:nvSpPr>
          <p:cNvPr id="76802" name="Rectangle 2"/>
          <p:cNvSpPr>
            <a:spLocks noRot="1" noChangeArrowheads="1" noTextEdit="1"/>
          </p:cNvSpPr>
          <p:nvPr>
            <p:ph type="sldImg"/>
          </p:nvPr>
        </p:nvSpPr>
        <p:spPr>
          <a:ln/>
        </p:spPr>
      </p:sp>
      <p:sp>
        <p:nvSpPr>
          <p:cNvPr id="76803" name="Rectangle 3"/>
          <p:cNvSpPr>
            <a:spLocks noGrp="1" noChangeArrowheads="1"/>
          </p:cNvSpPr>
          <p:nvPr>
            <p:ph type="body" idx="1"/>
          </p:nvPr>
        </p:nvSpPr>
        <p:spPr/>
        <p:txBody>
          <a:bodyPr/>
          <a:lstStyle/>
          <a:p>
            <a:r>
              <a:rPr lang="fr-FR"/>
              <a:t>Se pose la question de la formation ; peut-on se satisfaire d’une semaine de formation à l’entretien sans formation générale ?</a:t>
            </a:r>
          </a:p>
          <a:p>
            <a:r>
              <a:rPr lang="fr-FR"/>
              <a:t>Des projets sont en cours mais pour l’instant je n’ai rien vu.</a:t>
            </a:r>
          </a:p>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3119" name="Group 47"/>
          <p:cNvGrpSpPr>
            <a:grpSpLocks/>
          </p:cNvGrpSpPr>
          <p:nvPr/>
        </p:nvGrpSpPr>
        <p:grpSpPr bwMode="auto">
          <a:xfrm>
            <a:off x="165100" y="3997325"/>
            <a:ext cx="8932863" cy="2051050"/>
            <a:chOff x="104" y="2518"/>
            <a:chExt cx="5627" cy="1292"/>
          </a:xfrm>
        </p:grpSpPr>
        <p:sp>
          <p:nvSpPr>
            <p:cNvPr id="3086" name="Rectangle 14"/>
            <p:cNvSpPr>
              <a:spLocks noChangeArrowheads="1"/>
            </p:cNvSpPr>
            <p:nvPr/>
          </p:nvSpPr>
          <p:spPr bwMode="auto">
            <a:xfrm>
              <a:off x="104" y="2518"/>
              <a:ext cx="5544" cy="1226"/>
            </a:xfrm>
            <a:prstGeom prst="rect">
              <a:avLst/>
            </a:prstGeom>
            <a:solidFill>
              <a:schemeClr val="accent1"/>
            </a:solidFill>
            <a:ln w="9525">
              <a:noFill/>
              <a:miter lim="800000"/>
              <a:headEnd/>
              <a:tailEnd/>
            </a:ln>
            <a:effectLst/>
          </p:spPr>
          <p:txBody>
            <a:bodyPr wrap="none" anchor="ctr"/>
            <a:lstStyle/>
            <a:p>
              <a:endParaRPr lang="fr-FR"/>
            </a:p>
          </p:txBody>
        </p:sp>
        <p:sp>
          <p:nvSpPr>
            <p:cNvPr id="3117" name="Rectangle 45"/>
            <p:cNvSpPr>
              <a:spLocks noChangeArrowheads="1"/>
            </p:cNvSpPr>
            <p:nvPr/>
          </p:nvSpPr>
          <p:spPr bwMode="auto">
            <a:xfrm>
              <a:off x="5307" y="3414"/>
              <a:ext cx="424" cy="396"/>
            </a:xfrm>
            <a:prstGeom prst="rect">
              <a:avLst/>
            </a:prstGeom>
            <a:solidFill>
              <a:schemeClr val="bg1"/>
            </a:solidFill>
            <a:ln w="9525">
              <a:noFill/>
              <a:miter lim="800000"/>
              <a:headEnd/>
              <a:tailEnd/>
            </a:ln>
            <a:effectLst/>
          </p:spPr>
          <p:txBody>
            <a:bodyPr wrap="none" anchor="ctr"/>
            <a:lstStyle/>
            <a:p>
              <a:endParaRPr lang="fr-FR"/>
            </a:p>
          </p:txBody>
        </p:sp>
        <p:pic>
          <p:nvPicPr>
            <p:cNvPr id="3087" name="Picture 15" descr="ONGLET"/>
            <p:cNvPicPr preferRelativeResize="0">
              <a:picLocks noChangeAspect="1" noChangeArrowheads="1"/>
            </p:cNvPicPr>
            <p:nvPr/>
          </p:nvPicPr>
          <p:blipFill>
            <a:blip r:embed="rId2" cstate="print"/>
            <a:srcRect l="24104" t="24007" r="24104" b="24007"/>
            <a:stretch>
              <a:fillRect/>
            </a:stretch>
          </p:blipFill>
          <p:spPr bwMode="auto">
            <a:xfrm>
              <a:off x="5307" y="3414"/>
              <a:ext cx="340" cy="333"/>
            </a:xfrm>
            <a:prstGeom prst="rect">
              <a:avLst/>
            </a:prstGeom>
            <a:solidFill>
              <a:schemeClr val="accent1"/>
            </a:solidFill>
            <a:ln w="9525">
              <a:noFill/>
              <a:miter lim="800000"/>
              <a:headEnd/>
              <a:tailEnd/>
            </a:ln>
          </p:spPr>
        </p:pic>
      </p:grpSp>
      <p:sp>
        <p:nvSpPr>
          <p:cNvPr id="3074" name="Rectangle 2"/>
          <p:cNvSpPr>
            <a:spLocks noGrp="1" noChangeArrowheads="1"/>
          </p:cNvSpPr>
          <p:nvPr>
            <p:ph type="ctrTitle"/>
          </p:nvPr>
        </p:nvSpPr>
        <p:spPr>
          <a:xfrm>
            <a:off x="361950" y="1711325"/>
            <a:ext cx="8361363" cy="466725"/>
          </a:xfrm>
        </p:spPr>
        <p:txBody>
          <a:bodyPr lIns="91440" tIns="0" rIns="91440" bIns="0"/>
          <a:lstStyle>
            <a:lvl1pPr>
              <a:defRPr noProof="1">
                <a:solidFill>
                  <a:schemeClr val="tx1"/>
                </a:solidFill>
              </a:defRPr>
            </a:lvl1pPr>
          </a:lstStyle>
          <a:p>
            <a:r>
              <a:rPr lang="fr-FR" noProof="1"/>
              <a:t>Cliquez et modifiez le titre</a:t>
            </a:r>
          </a:p>
        </p:txBody>
      </p:sp>
      <p:sp>
        <p:nvSpPr>
          <p:cNvPr id="3075" name="Rectangle 3"/>
          <p:cNvSpPr>
            <a:spLocks noGrp="1" noChangeArrowheads="1"/>
          </p:cNvSpPr>
          <p:nvPr>
            <p:ph type="subTitle" idx="1"/>
          </p:nvPr>
        </p:nvSpPr>
        <p:spPr>
          <a:xfrm>
            <a:off x="361950" y="2111375"/>
            <a:ext cx="8361363" cy="379413"/>
          </a:xfrm>
        </p:spPr>
        <p:txBody>
          <a:bodyPr lIns="91440" tIns="0" rIns="91440" bIns="0" anchor="ctr"/>
          <a:lstStyle>
            <a:lvl1pPr marL="0" indent="0">
              <a:buFont typeface="Wingdings" pitchFamily="2" charset="2"/>
              <a:buNone/>
              <a:defRPr sz="1800" noProof="1"/>
            </a:lvl1pPr>
          </a:lstStyle>
          <a:p>
            <a:r>
              <a:rPr lang="fr-FR" noProof="1"/>
              <a:t>Cliquez pour modifier le style des sous-titres du masque</a:t>
            </a:r>
          </a:p>
        </p:txBody>
      </p:sp>
      <p:pic>
        <p:nvPicPr>
          <p:cNvPr id="3092" name="Picture 20" descr="logo renault"/>
          <p:cNvPicPr>
            <a:picLocks noChangeAspect="1" noChangeArrowheads="1"/>
          </p:cNvPicPr>
          <p:nvPr/>
        </p:nvPicPr>
        <p:blipFill>
          <a:blip r:embed="rId3" cstate="print"/>
          <a:srcRect/>
          <a:stretch>
            <a:fillRect/>
          </a:stretch>
        </p:blipFill>
        <p:spPr bwMode="auto">
          <a:xfrm>
            <a:off x="8443913" y="6149975"/>
            <a:ext cx="539750" cy="539750"/>
          </a:xfrm>
          <a:prstGeom prst="rect">
            <a:avLst/>
          </a:prstGeom>
          <a:noFill/>
        </p:spPr>
      </p:pic>
      <p:sp>
        <p:nvSpPr>
          <p:cNvPr id="3110" name="Rectangle 38"/>
          <p:cNvSpPr>
            <a:spLocks noGrp="1" noChangeArrowheads="1"/>
          </p:cNvSpPr>
          <p:nvPr>
            <p:ph type="dt" sz="half" idx="2"/>
          </p:nvPr>
        </p:nvSpPr>
        <p:spPr/>
        <p:txBody>
          <a:bodyPr/>
          <a:lstStyle>
            <a:lvl1pPr>
              <a:defRPr/>
            </a:lvl1pPr>
          </a:lstStyle>
          <a:p>
            <a:fld id="{E3A9C0F6-169D-4B1C-B78F-D379A70B00B6}" type="datetime1">
              <a:rPr lang="fr-FR"/>
              <a:pPr/>
              <a:t>21/06/2012</a:t>
            </a:fld>
            <a:endParaRPr lang="fr-FR" noProof="1"/>
          </a:p>
        </p:txBody>
      </p:sp>
      <p:sp>
        <p:nvSpPr>
          <p:cNvPr id="3111" name="Rectangle 39"/>
          <p:cNvSpPr>
            <a:spLocks noGrp="1" noChangeArrowheads="1"/>
          </p:cNvSpPr>
          <p:nvPr>
            <p:ph type="ftr" sz="quarter" idx="3"/>
          </p:nvPr>
        </p:nvSpPr>
        <p:spPr/>
        <p:txBody>
          <a:bodyPr/>
          <a:lstStyle>
            <a:lvl1pPr>
              <a:defRPr sz="900" b="1" noProof="1"/>
            </a:lvl1pPr>
          </a:lstStyle>
          <a:p>
            <a:r>
              <a:t>JER du GIT 21 juin 2012</a:t>
            </a:r>
            <a:endParaRPr lang="fr-FR"/>
          </a:p>
        </p:txBody>
      </p:sp>
      <p:sp>
        <p:nvSpPr>
          <p:cNvPr id="3112" name="Line 40"/>
          <p:cNvSpPr>
            <a:spLocks noChangeShapeType="1"/>
          </p:cNvSpPr>
          <p:nvPr/>
        </p:nvSpPr>
        <p:spPr bwMode="auto">
          <a:xfrm>
            <a:off x="2582863" y="6149975"/>
            <a:ext cx="0" cy="539750"/>
          </a:xfrm>
          <a:prstGeom prst="line">
            <a:avLst/>
          </a:prstGeom>
          <a:noFill/>
          <a:ln w="12700">
            <a:solidFill>
              <a:schemeClr val="tx1"/>
            </a:solidFill>
            <a:round/>
            <a:headEnd/>
            <a:tailEnd/>
          </a:ln>
          <a:effectLst/>
        </p:spPr>
        <p:txBody>
          <a:bodyPr/>
          <a:lstStyle/>
          <a:p>
            <a:endParaRPr lang="fr-FR"/>
          </a:p>
        </p:txBody>
      </p:sp>
      <p:sp>
        <p:nvSpPr>
          <p:cNvPr id="3113" name="Line 41"/>
          <p:cNvSpPr>
            <a:spLocks noChangeShapeType="1"/>
          </p:cNvSpPr>
          <p:nvPr/>
        </p:nvSpPr>
        <p:spPr bwMode="auto">
          <a:xfrm>
            <a:off x="4967288" y="6149975"/>
            <a:ext cx="0" cy="539750"/>
          </a:xfrm>
          <a:prstGeom prst="line">
            <a:avLst/>
          </a:prstGeom>
          <a:noFill/>
          <a:ln w="12700">
            <a:solidFill>
              <a:schemeClr val="tx1"/>
            </a:solidFill>
            <a:round/>
            <a:headEnd/>
            <a:tailEnd/>
          </a:ln>
          <a:effectLst/>
        </p:spPr>
        <p:txBody>
          <a:bodyPr/>
          <a:lstStyle/>
          <a:p>
            <a:endParaRPr lang="fr-FR"/>
          </a:p>
        </p:txBody>
      </p:sp>
      <p:sp>
        <p:nvSpPr>
          <p:cNvPr id="3115" name="Rectangle 43"/>
          <p:cNvSpPr>
            <a:spLocks noChangeArrowheads="1"/>
          </p:cNvSpPr>
          <p:nvPr/>
        </p:nvSpPr>
        <p:spPr bwMode="auto">
          <a:xfrm>
            <a:off x="166688" y="166688"/>
            <a:ext cx="8801100" cy="3781425"/>
          </a:xfrm>
          <a:prstGeom prst="rect">
            <a:avLst/>
          </a:prstGeom>
          <a:noFill/>
          <a:ln w="9525">
            <a:solidFill>
              <a:schemeClr val="tx1"/>
            </a:solidFill>
            <a:miter lim="800000"/>
            <a:headEnd/>
            <a:tailEnd/>
          </a:ln>
          <a:effectLst/>
        </p:spPr>
        <p:txBody>
          <a:bodyPr wrap="none" anchor="ctr"/>
          <a:lstStyle/>
          <a:p>
            <a:endParaRPr lang="fr-FR"/>
          </a:p>
        </p:txBody>
      </p:sp>
      <p:sp>
        <p:nvSpPr>
          <p:cNvPr id="3120" name="Text Box 48"/>
          <p:cNvSpPr txBox="1">
            <a:spLocks noChangeArrowheads="1"/>
          </p:cNvSpPr>
          <p:nvPr userDrawn="1"/>
        </p:nvSpPr>
        <p:spPr bwMode="auto">
          <a:xfrm>
            <a:off x="165100" y="6196013"/>
            <a:ext cx="2051050" cy="274637"/>
          </a:xfrm>
          <a:prstGeom prst="rect">
            <a:avLst/>
          </a:prstGeom>
          <a:noFill/>
          <a:ln w="9525">
            <a:noFill/>
            <a:miter lim="800000"/>
            <a:headEnd/>
            <a:tailEnd/>
          </a:ln>
          <a:effectLst/>
        </p:spPr>
        <p:txBody>
          <a:bodyPr>
            <a:spAutoFit/>
          </a:bodyPr>
          <a:lstStyle/>
          <a:p>
            <a:endParaRPr lang="en-US" sz="120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r-F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FR"/>
          </a:p>
        </p:txBody>
      </p:sp>
      <p:sp>
        <p:nvSpPr>
          <p:cNvPr id="4" name="Slide Number Placeholder 3"/>
          <p:cNvSpPr>
            <a:spLocks noGrp="1"/>
          </p:cNvSpPr>
          <p:nvPr>
            <p:ph type="sldNum" sz="quarter" idx="10"/>
          </p:nvPr>
        </p:nvSpPr>
        <p:spPr/>
        <p:txBody>
          <a:bodyPr/>
          <a:lstStyle>
            <a:lvl1pPr>
              <a:defRPr/>
            </a:lvl1pPr>
          </a:lstStyle>
          <a:p>
            <a:fld id="{C91EADBB-B28D-4678-99E2-A4BC690EA946}" type="slidenum">
              <a:rPr lang="fr-FR"/>
              <a:pPr/>
              <a:t>‹#›</a:t>
            </a:fld>
            <a:endParaRPr lang="fr-FR"/>
          </a:p>
        </p:txBody>
      </p:sp>
      <p:sp>
        <p:nvSpPr>
          <p:cNvPr id="5" name="Date Placeholder 4"/>
          <p:cNvSpPr>
            <a:spLocks noGrp="1"/>
          </p:cNvSpPr>
          <p:nvPr>
            <p:ph type="dt" sz="half" idx="11"/>
          </p:nvPr>
        </p:nvSpPr>
        <p:spPr/>
        <p:txBody>
          <a:bodyPr/>
          <a:lstStyle>
            <a:lvl1pPr>
              <a:defRPr/>
            </a:lvl1pPr>
          </a:lstStyle>
          <a:p>
            <a:fld id="{78108F55-C8F6-4619-AFCE-074C2845A3A7}" type="datetime1">
              <a:rPr lang="fr-FR"/>
              <a:pPr/>
              <a:t>21/06/2012</a:t>
            </a:fld>
            <a:endParaRPr lang="fr-FR" noProof="1"/>
          </a:p>
        </p:txBody>
      </p:sp>
      <p:sp>
        <p:nvSpPr>
          <p:cNvPr id="6" name="Footer Placeholder 5"/>
          <p:cNvSpPr>
            <a:spLocks noGrp="1"/>
          </p:cNvSpPr>
          <p:nvPr>
            <p:ph type="ftr" sz="quarter" idx="12"/>
          </p:nvPr>
        </p:nvSpPr>
        <p:spPr/>
        <p:txBody>
          <a:bodyPr/>
          <a:lstStyle>
            <a:lvl1pPr>
              <a:defRPr/>
            </a:lvl1pPr>
          </a:lstStyle>
          <a:p>
            <a:r>
              <a:rPr lang="fr-FR"/>
              <a:t>JER du GIT 21 juin 2012</a:t>
            </a:r>
            <a:endParaRPr lang="fr-FR" noProof="1"/>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fr-F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Slide Number Placeholder 3"/>
          <p:cNvSpPr>
            <a:spLocks noGrp="1"/>
          </p:cNvSpPr>
          <p:nvPr>
            <p:ph type="sldNum" sz="quarter" idx="10"/>
          </p:nvPr>
        </p:nvSpPr>
        <p:spPr/>
        <p:txBody>
          <a:bodyPr/>
          <a:lstStyle>
            <a:lvl1pPr>
              <a:defRPr/>
            </a:lvl1pPr>
          </a:lstStyle>
          <a:p>
            <a:fld id="{F0B0BBAF-6647-4AF9-A431-62B0CAD65607}" type="slidenum">
              <a:rPr lang="fr-FR"/>
              <a:pPr/>
              <a:t>‹#›</a:t>
            </a:fld>
            <a:endParaRPr lang="fr-FR"/>
          </a:p>
        </p:txBody>
      </p:sp>
      <p:sp>
        <p:nvSpPr>
          <p:cNvPr id="5" name="Date Placeholder 4"/>
          <p:cNvSpPr>
            <a:spLocks noGrp="1"/>
          </p:cNvSpPr>
          <p:nvPr>
            <p:ph type="dt" sz="half" idx="11"/>
          </p:nvPr>
        </p:nvSpPr>
        <p:spPr/>
        <p:txBody>
          <a:bodyPr/>
          <a:lstStyle>
            <a:lvl1pPr>
              <a:defRPr/>
            </a:lvl1pPr>
          </a:lstStyle>
          <a:p>
            <a:fld id="{878A4463-C8AC-48B3-86FF-8A9C6F998EB5}" type="datetime1">
              <a:rPr lang="fr-FR"/>
              <a:pPr/>
              <a:t>21/06/2012</a:t>
            </a:fld>
            <a:endParaRPr lang="fr-FR" noProof="1"/>
          </a:p>
        </p:txBody>
      </p:sp>
      <p:sp>
        <p:nvSpPr>
          <p:cNvPr id="6" name="Footer Placeholder 5"/>
          <p:cNvSpPr>
            <a:spLocks noGrp="1"/>
          </p:cNvSpPr>
          <p:nvPr>
            <p:ph type="ftr" sz="quarter" idx="12"/>
          </p:nvPr>
        </p:nvSpPr>
        <p:spPr/>
        <p:txBody>
          <a:bodyPr/>
          <a:lstStyle>
            <a:lvl1pPr>
              <a:defRPr/>
            </a:lvl1pPr>
          </a:lstStyle>
          <a:p>
            <a:r>
              <a:rPr lang="fr-FR"/>
              <a:t>JER du GIT 21 juin 2012</a:t>
            </a:r>
            <a:endParaRPr lang="fr-FR" noProof="1"/>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r-FR"/>
          </a:p>
        </p:txBody>
      </p:sp>
      <p:sp>
        <p:nvSpPr>
          <p:cNvPr id="3" name="Content Placeholder 2"/>
          <p:cNvSpPr>
            <a:spLocks noGrp="1"/>
          </p:cNvSpPr>
          <p:nvPr>
            <p:ph sz="half" idx="1"/>
          </p:nvPr>
        </p:nvSpPr>
        <p:spPr>
          <a:xfrm>
            <a:off x="334963" y="1154113"/>
            <a:ext cx="4152900" cy="45878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FR"/>
          </a:p>
        </p:txBody>
      </p:sp>
      <p:sp>
        <p:nvSpPr>
          <p:cNvPr id="4" name="Content Placeholder 3"/>
          <p:cNvSpPr>
            <a:spLocks noGrp="1"/>
          </p:cNvSpPr>
          <p:nvPr>
            <p:ph sz="half" idx="2"/>
          </p:nvPr>
        </p:nvSpPr>
        <p:spPr>
          <a:xfrm>
            <a:off x="4640263" y="1154113"/>
            <a:ext cx="4152900" cy="45878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FR"/>
          </a:p>
        </p:txBody>
      </p:sp>
      <p:sp>
        <p:nvSpPr>
          <p:cNvPr id="5" name="Slide Number Placeholder 4"/>
          <p:cNvSpPr>
            <a:spLocks noGrp="1"/>
          </p:cNvSpPr>
          <p:nvPr>
            <p:ph type="sldNum" sz="quarter" idx="10"/>
          </p:nvPr>
        </p:nvSpPr>
        <p:spPr/>
        <p:txBody>
          <a:bodyPr/>
          <a:lstStyle>
            <a:lvl1pPr>
              <a:defRPr/>
            </a:lvl1pPr>
          </a:lstStyle>
          <a:p>
            <a:fld id="{D61A8358-D92B-4E64-9DB8-CDE1726DB28E}" type="slidenum">
              <a:rPr lang="fr-FR"/>
              <a:pPr/>
              <a:t>‹#›</a:t>
            </a:fld>
            <a:endParaRPr lang="fr-FR"/>
          </a:p>
        </p:txBody>
      </p:sp>
      <p:sp>
        <p:nvSpPr>
          <p:cNvPr id="6" name="Date Placeholder 5"/>
          <p:cNvSpPr>
            <a:spLocks noGrp="1"/>
          </p:cNvSpPr>
          <p:nvPr>
            <p:ph type="dt" sz="half" idx="11"/>
          </p:nvPr>
        </p:nvSpPr>
        <p:spPr/>
        <p:txBody>
          <a:bodyPr/>
          <a:lstStyle>
            <a:lvl1pPr>
              <a:defRPr/>
            </a:lvl1pPr>
          </a:lstStyle>
          <a:p>
            <a:fld id="{69BB1237-4E1B-4753-BBBA-348156AEF111}" type="datetime1">
              <a:rPr lang="fr-FR"/>
              <a:pPr/>
              <a:t>21/06/2012</a:t>
            </a:fld>
            <a:endParaRPr lang="fr-FR" noProof="1"/>
          </a:p>
        </p:txBody>
      </p:sp>
      <p:sp>
        <p:nvSpPr>
          <p:cNvPr id="7" name="Footer Placeholder 6"/>
          <p:cNvSpPr>
            <a:spLocks noGrp="1"/>
          </p:cNvSpPr>
          <p:nvPr>
            <p:ph type="ftr" sz="quarter" idx="12"/>
          </p:nvPr>
        </p:nvSpPr>
        <p:spPr/>
        <p:txBody>
          <a:bodyPr/>
          <a:lstStyle>
            <a:lvl1pPr>
              <a:defRPr/>
            </a:lvl1pPr>
          </a:lstStyle>
          <a:p>
            <a:r>
              <a:rPr lang="fr-FR"/>
              <a:t>JER du GIT 21 juin 2012</a:t>
            </a:r>
            <a:endParaRPr lang="fr-FR" noProof="1"/>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fr-F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F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FR"/>
          </a:p>
        </p:txBody>
      </p:sp>
      <p:sp>
        <p:nvSpPr>
          <p:cNvPr id="7" name="Slide Number Placeholder 6"/>
          <p:cNvSpPr>
            <a:spLocks noGrp="1"/>
          </p:cNvSpPr>
          <p:nvPr>
            <p:ph type="sldNum" sz="quarter" idx="10"/>
          </p:nvPr>
        </p:nvSpPr>
        <p:spPr/>
        <p:txBody>
          <a:bodyPr/>
          <a:lstStyle>
            <a:lvl1pPr>
              <a:defRPr/>
            </a:lvl1pPr>
          </a:lstStyle>
          <a:p>
            <a:fld id="{AE759639-3403-4E41-8201-8A32E3C94705}" type="slidenum">
              <a:rPr lang="fr-FR"/>
              <a:pPr/>
              <a:t>‹#›</a:t>
            </a:fld>
            <a:endParaRPr lang="fr-FR"/>
          </a:p>
        </p:txBody>
      </p:sp>
      <p:sp>
        <p:nvSpPr>
          <p:cNvPr id="8" name="Date Placeholder 7"/>
          <p:cNvSpPr>
            <a:spLocks noGrp="1"/>
          </p:cNvSpPr>
          <p:nvPr>
            <p:ph type="dt" sz="half" idx="11"/>
          </p:nvPr>
        </p:nvSpPr>
        <p:spPr/>
        <p:txBody>
          <a:bodyPr/>
          <a:lstStyle>
            <a:lvl1pPr>
              <a:defRPr/>
            </a:lvl1pPr>
          </a:lstStyle>
          <a:p>
            <a:fld id="{2712C6E7-E318-4F77-B701-276CF61671E3}" type="datetime1">
              <a:rPr lang="fr-FR"/>
              <a:pPr/>
              <a:t>21/06/2012</a:t>
            </a:fld>
            <a:endParaRPr lang="fr-FR" noProof="1"/>
          </a:p>
        </p:txBody>
      </p:sp>
      <p:sp>
        <p:nvSpPr>
          <p:cNvPr id="9" name="Footer Placeholder 8"/>
          <p:cNvSpPr>
            <a:spLocks noGrp="1"/>
          </p:cNvSpPr>
          <p:nvPr>
            <p:ph type="ftr" sz="quarter" idx="12"/>
          </p:nvPr>
        </p:nvSpPr>
        <p:spPr/>
        <p:txBody>
          <a:bodyPr/>
          <a:lstStyle>
            <a:lvl1pPr>
              <a:defRPr/>
            </a:lvl1pPr>
          </a:lstStyle>
          <a:p>
            <a:r>
              <a:rPr lang="fr-FR"/>
              <a:t>JER du GIT 21 juin 2012</a:t>
            </a:r>
            <a:endParaRPr lang="fr-FR" noProof="1"/>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r-FR"/>
          </a:p>
        </p:txBody>
      </p:sp>
      <p:sp>
        <p:nvSpPr>
          <p:cNvPr id="3" name="Slide Number Placeholder 2"/>
          <p:cNvSpPr>
            <a:spLocks noGrp="1"/>
          </p:cNvSpPr>
          <p:nvPr>
            <p:ph type="sldNum" sz="quarter" idx="10"/>
          </p:nvPr>
        </p:nvSpPr>
        <p:spPr/>
        <p:txBody>
          <a:bodyPr/>
          <a:lstStyle>
            <a:lvl1pPr>
              <a:defRPr/>
            </a:lvl1pPr>
          </a:lstStyle>
          <a:p>
            <a:fld id="{098E9EDA-3035-49E1-AE11-EA43BFDAF874}" type="slidenum">
              <a:rPr lang="fr-FR"/>
              <a:pPr/>
              <a:t>‹#›</a:t>
            </a:fld>
            <a:endParaRPr lang="fr-FR"/>
          </a:p>
        </p:txBody>
      </p:sp>
      <p:sp>
        <p:nvSpPr>
          <p:cNvPr id="4" name="Date Placeholder 3"/>
          <p:cNvSpPr>
            <a:spLocks noGrp="1"/>
          </p:cNvSpPr>
          <p:nvPr>
            <p:ph type="dt" sz="half" idx="11"/>
          </p:nvPr>
        </p:nvSpPr>
        <p:spPr/>
        <p:txBody>
          <a:bodyPr/>
          <a:lstStyle>
            <a:lvl1pPr>
              <a:defRPr/>
            </a:lvl1pPr>
          </a:lstStyle>
          <a:p>
            <a:fld id="{213E9C9F-EECE-4EA8-98D6-198508D9A11E}" type="datetime1">
              <a:rPr lang="fr-FR"/>
              <a:pPr/>
              <a:t>21/06/2012</a:t>
            </a:fld>
            <a:endParaRPr lang="fr-FR" noProof="1"/>
          </a:p>
        </p:txBody>
      </p:sp>
      <p:sp>
        <p:nvSpPr>
          <p:cNvPr id="5" name="Footer Placeholder 4"/>
          <p:cNvSpPr>
            <a:spLocks noGrp="1"/>
          </p:cNvSpPr>
          <p:nvPr>
            <p:ph type="ftr" sz="quarter" idx="12"/>
          </p:nvPr>
        </p:nvSpPr>
        <p:spPr/>
        <p:txBody>
          <a:bodyPr/>
          <a:lstStyle>
            <a:lvl1pPr>
              <a:defRPr/>
            </a:lvl1pPr>
          </a:lstStyle>
          <a:p>
            <a:r>
              <a:rPr lang="fr-FR"/>
              <a:t>JER du GIT 21 juin 2012</a:t>
            </a:r>
            <a:endParaRPr lang="fr-FR" noProof="1"/>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p:txBody>
          <a:bodyPr/>
          <a:lstStyle>
            <a:lvl1pPr>
              <a:defRPr/>
            </a:lvl1pPr>
          </a:lstStyle>
          <a:p>
            <a:fld id="{88724864-538D-48C8-B45D-95523A080231}" type="slidenum">
              <a:rPr lang="fr-FR"/>
              <a:pPr/>
              <a:t>‹#›</a:t>
            </a:fld>
            <a:endParaRPr lang="fr-FR"/>
          </a:p>
        </p:txBody>
      </p:sp>
      <p:sp>
        <p:nvSpPr>
          <p:cNvPr id="3" name="Date Placeholder 2"/>
          <p:cNvSpPr>
            <a:spLocks noGrp="1"/>
          </p:cNvSpPr>
          <p:nvPr>
            <p:ph type="dt" sz="half" idx="11"/>
          </p:nvPr>
        </p:nvSpPr>
        <p:spPr/>
        <p:txBody>
          <a:bodyPr/>
          <a:lstStyle>
            <a:lvl1pPr>
              <a:defRPr/>
            </a:lvl1pPr>
          </a:lstStyle>
          <a:p>
            <a:fld id="{7E01BA8E-BE5A-4F2E-AD3A-AE8EAF5AC3A3}" type="datetime1">
              <a:rPr lang="fr-FR"/>
              <a:pPr/>
              <a:t>21/06/2012</a:t>
            </a:fld>
            <a:endParaRPr lang="fr-FR" noProof="1"/>
          </a:p>
        </p:txBody>
      </p:sp>
      <p:sp>
        <p:nvSpPr>
          <p:cNvPr id="4" name="Footer Placeholder 3"/>
          <p:cNvSpPr>
            <a:spLocks noGrp="1"/>
          </p:cNvSpPr>
          <p:nvPr>
            <p:ph type="ftr" sz="quarter" idx="12"/>
          </p:nvPr>
        </p:nvSpPr>
        <p:spPr/>
        <p:txBody>
          <a:bodyPr/>
          <a:lstStyle>
            <a:lvl1pPr>
              <a:defRPr/>
            </a:lvl1pPr>
          </a:lstStyle>
          <a:p>
            <a:r>
              <a:rPr lang="fr-FR"/>
              <a:t>JER du GIT 21 juin 2012</a:t>
            </a:r>
            <a:endParaRPr lang="fr-FR" noProof="1"/>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fr-F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F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Slide Number Placeholder 4"/>
          <p:cNvSpPr>
            <a:spLocks noGrp="1"/>
          </p:cNvSpPr>
          <p:nvPr>
            <p:ph type="sldNum" sz="quarter" idx="10"/>
          </p:nvPr>
        </p:nvSpPr>
        <p:spPr/>
        <p:txBody>
          <a:bodyPr/>
          <a:lstStyle>
            <a:lvl1pPr>
              <a:defRPr/>
            </a:lvl1pPr>
          </a:lstStyle>
          <a:p>
            <a:fld id="{1E2382AA-CFDA-4967-8A05-A953E66692D5}" type="slidenum">
              <a:rPr lang="fr-FR"/>
              <a:pPr/>
              <a:t>‹#›</a:t>
            </a:fld>
            <a:endParaRPr lang="fr-FR"/>
          </a:p>
        </p:txBody>
      </p:sp>
      <p:sp>
        <p:nvSpPr>
          <p:cNvPr id="6" name="Date Placeholder 5"/>
          <p:cNvSpPr>
            <a:spLocks noGrp="1"/>
          </p:cNvSpPr>
          <p:nvPr>
            <p:ph type="dt" sz="half" idx="11"/>
          </p:nvPr>
        </p:nvSpPr>
        <p:spPr/>
        <p:txBody>
          <a:bodyPr/>
          <a:lstStyle>
            <a:lvl1pPr>
              <a:defRPr/>
            </a:lvl1pPr>
          </a:lstStyle>
          <a:p>
            <a:fld id="{7E79C636-A13C-4DA0-A008-CE35FD7869DC}" type="datetime1">
              <a:rPr lang="fr-FR"/>
              <a:pPr/>
              <a:t>21/06/2012</a:t>
            </a:fld>
            <a:endParaRPr lang="fr-FR" noProof="1"/>
          </a:p>
        </p:txBody>
      </p:sp>
      <p:sp>
        <p:nvSpPr>
          <p:cNvPr id="7" name="Footer Placeholder 6"/>
          <p:cNvSpPr>
            <a:spLocks noGrp="1"/>
          </p:cNvSpPr>
          <p:nvPr>
            <p:ph type="ftr" sz="quarter" idx="12"/>
          </p:nvPr>
        </p:nvSpPr>
        <p:spPr/>
        <p:txBody>
          <a:bodyPr/>
          <a:lstStyle>
            <a:lvl1pPr>
              <a:defRPr/>
            </a:lvl1pPr>
          </a:lstStyle>
          <a:p>
            <a:r>
              <a:rPr lang="fr-FR"/>
              <a:t>JER du GIT 21 juin 2012</a:t>
            </a:r>
            <a:endParaRPr lang="fr-FR" noProof="1"/>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fr-F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Slide Number Placeholder 4"/>
          <p:cNvSpPr>
            <a:spLocks noGrp="1"/>
          </p:cNvSpPr>
          <p:nvPr>
            <p:ph type="sldNum" sz="quarter" idx="10"/>
          </p:nvPr>
        </p:nvSpPr>
        <p:spPr/>
        <p:txBody>
          <a:bodyPr/>
          <a:lstStyle>
            <a:lvl1pPr>
              <a:defRPr/>
            </a:lvl1pPr>
          </a:lstStyle>
          <a:p>
            <a:fld id="{82F687BB-903D-4ED6-947A-2F8EEA5E5B03}" type="slidenum">
              <a:rPr lang="fr-FR"/>
              <a:pPr/>
              <a:t>‹#›</a:t>
            </a:fld>
            <a:endParaRPr lang="fr-FR"/>
          </a:p>
        </p:txBody>
      </p:sp>
      <p:sp>
        <p:nvSpPr>
          <p:cNvPr id="6" name="Date Placeholder 5"/>
          <p:cNvSpPr>
            <a:spLocks noGrp="1"/>
          </p:cNvSpPr>
          <p:nvPr>
            <p:ph type="dt" sz="half" idx="11"/>
          </p:nvPr>
        </p:nvSpPr>
        <p:spPr/>
        <p:txBody>
          <a:bodyPr/>
          <a:lstStyle>
            <a:lvl1pPr>
              <a:defRPr/>
            </a:lvl1pPr>
          </a:lstStyle>
          <a:p>
            <a:fld id="{17C872A2-226F-4CCA-B66A-E1CB872C7DE4}" type="datetime1">
              <a:rPr lang="fr-FR"/>
              <a:pPr/>
              <a:t>21/06/2012</a:t>
            </a:fld>
            <a:endParaRPr lang="fr-FR" noProof="1"/>
          </a:p>
        </p:txBody>
      </p:sp>
      <p:sp>
        <p:nvSpPr>
          <p:cNvPr id="7" name="Footer Placeholder 6"/>
          <p:cNvSpPr>
            <a:spLocks noGrp="1"/>
          </p:cNvSpPr>
          <p:nvPr>
            <p:ph type="ftr" sz="quarter" idx="12"/>
          </p:nvPr>
        </p:nvSpPr>
        <p:spPr/>
        <p:txBody>
          <a:bodyPr/>
          <a:lstStyle>
            <a:lvl1pPr>
              <a:defRPr/>
            </a:lvl1pPr>
          </a:lstStyle>
          <a:p>
            <a:r>
              <a:rPr lang="fr-FR"/>
              <a:t>JER du GIT 21 juin 2012</a:t>
            </a:r>
            <a:endParaRPr lang="fr-FR" noProof="1"/>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r-F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FR"/>
          </a:p>
        </p:txBody>
      </p:sp>
      <p:sp>
        <p:nvSpPr>
          <p:cNvPr id="4" name="Slide Number Placeholder 3"/>
          <p:cNvSpPr>
            <a:spLocks noGrp="1"/>
          </p:cNvSpPr>
          <p:nvPr>
            <p:ph type="sldNum" sz="quarter" idx="10"/>
          </p:nvPr>
        </p:nvSpPr>
        <p:spPr/>
        <p:txBody>
          <a:bodyPr/>
          <a:lstStyle>
            <a:lvl1pPr>
              <a:defRPr/>
            </a:lvl1pPr>
          </a:lstStyle>
          <a:p>
            <a:fld id="{ADCF558E-AFDC-47B3-8163-06199C4000F6}" type="slidenum">
              <a:rPr lang="fr-FR"/>
              <a:pPr/>
              <a:t>‹#›</a:t>
            </a:fld>
            <a:endParaRPr lang="fr-FR"/>
          </a:p>
        </p:txBody>
      </p:sp>
      <p:sp>
        <p:nvSpPr>
          <p:cNvPr id="5" name="Date Placeholder 4"/>
          <p:cNvSpPr>
            <a:spLocks noGrp="1"/>
          </p:cNvSpPr>
          <p:nvPr>
            <p:ph type="dt" sz="half" idx="11"/>
          </p:nvPr>
        </p:nvSpPr>
        <p:spPr/>
        <p:txBody>
          <a:bodyPr/>
          <a:lstStyle>
            <a:lvl1pPr>
              <a:defRPr/>
            </a:lvl1pPr>
          </a:lstStyle>
          <a:p>
            <a:fld id="{FABA2373-41D7-4F0D-B0A4-F4E14B41D14F}" type="datetime1">
              <a:rPr lang="fr-FR"/>
              <a:pPr/>
              <a:t>21/06/2012</a:t>
            </a:fld>
            <a:endParaRPr lang="fr-FR" noProof="1"/>
          </a:p>
        </p:txBody>
      </p:sp>
      <p:sp>
        <p:nvSpPr>
          <p:cNvPr id="6" name="Footer Placeholder 5"/>
          <p:cNvSpPr>
            <a:spLocks noGrp="1"/>
          </p:cNvSpPr>
          <p:nvPr>
            <p:ph type="ftr" sz="quarter" idx="12"/>
          </p:nvPr>
        </p:nvSpPr>
        <p:spPr/>
        <p:txBody>
          <a:bodyPr/>
          <a:lstStyle>
            <a:lvl1pPr>
              <a:defRPr/>
            </a:lvl1pPr>
          </a:lstStyle>
          <a:p>
            <a:r>
              <a:rPr lang="fr-FR"/>
              <a:t>JER du GIT 21 juin 2012</a:t>
            </a:r>
            <a:endParaRPr lang="fr-FR" noProof="1"/>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78613" y="241300"/>
            <a:ext cx="2114550" cy="5500688"/>
          </a:xfrm>
        </p:spPr>
        <p:txBody>
          <a:bodyPr vert="eaVert"/>
          <a:lstStyle/>
          <a:p>
            <a:r>
              <a:rPr lang="en-US" smtClean="0"/>
              <a:t>Click to edit Master title style</a:t>
            </a:r>
            <a:endParaRPr lang="fr-FR"/>
          </a:p>
        </p:txBody>
      </p:sp>
      <p:sp>
        <p:nvSpPr>
          <p:cNvPr id="3" name="Vertical Text Placeholder 2"/>
          <p:cNvSpPr>
            <a:spLocks noGrp="1"/>
          </p:cNvSpPr>
          <p:nvPr>
            <p:ph type="body" orient="vert" idx="1"/>
          </p:nvPr>
        </p:nvSpPr>
        <p:spPr>
          <a:xfrm>
            <a:off x="334963" y="241300"/>
            <a:ext cx="6191250" cy="550068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FR"/>
          </a:p>
        </p:txBody>
      </p:sp>
      <p:sp>
        <p:nvSpPr>
          <p:cNvPr id="4" name="Slide Number Placeholder 3"/>
          <p:cNvSpPr>
            <a:spLocks noGrp="1"/>
          </p:cNvSpPr>
          <p:nvPr>
            <p:ph type="sldNum" sz="quarter" idx="10"/>
          </p:nvPr>
        </p:nvSpPr>
        <p:spPr/>
        <p:txBody>
          <a:bodyPr/>
          <a:lstStyle>
            <a:lvl1pPr>
              <a:defRPr/>
            </a:lvl1pPr>
          </a:lstStyle>
          <a:p>
            <a:fld id="{C053B99D-D567-435B-98D9-F694F0455F25}" type="slidenum">
              <a:rPr lang="fr-FR"/>
              <a:pPr/>
              <a:t>‹#›</a:t>
            </a:fld>
            <a:endParaRPr lang="fr-FR"/>
          </a:p>
        </p:txBody>
      </p:sp>
      <p:sp>
        <p:nvSpPr>
          <p:cNvPr id="5" name="Date Placeholder 4"/>
          <p:cNvSpPr>
            <a:spLocks noGrp="1"/>
          </p:cNvSpPr>
          <p:nvPr>
            <p:ph type="dt" sz="half" idx="11"/>
          </p:nvPr>
        </p:nvSpPr>
        <p:spPr/>
        <p:txBody>
          <a:bodyPr/>
          <a:lstStyle>
            <a:lvl1pPr>
              <a:defRPr/>
            </a:lvl1pPr>
          </a:lstStyle>
          <a:p>
            <a:fld id="{2D205713-441F-446D-896D-44F5FCB8E421}" type="datetime1">
              <a:rPr lang="fr-FR"/>
              <a:pPr/>
              <a:t>21/06/2012</a:t>
            </a:fld>
            <a:endParaRPr lang="fr-FR" noProof="1"/>
          </a:p>
        </p:txBody>
      </p:sp>
      <p:sp>
        <p:nvSpPr>
          <p:cNvPr id="6" name="Footer Placeholder 5"/>
          <p:cNvSpPr>
            <a:spLocks noGrp="1"/>
          </p:cNvSpPr>
          <p:nvPr>
            <p:ph type="ftr" sz="quarter" idx="12"/>
          </p:nvPr>
        </p:nvSpPr>
        <p:spPr/>
        <p:txBody>
          <a:bodyPr/>
          <a:lstStyle>
            <a:lvl1pPr>
              <a:defRPr/>
            </a:lvl1pPr>
          </a:lstStyle>
          <a:p>
            <a:r>
              <a:rPr lang="fr-FR"/>
              <a:t>JER du GIT 21 juin 2012</a:t>
            </a:r>
            <a:endParaRPr lang="fr-FR" noProof="1"/>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334963" y="241300"/>
            <a:ext cx="8458200" cy="785813"/>
          </a:xfrm>
          <a:prstGeom prst="rect">
            <a:avLst/>
          </a:prstGeom>
          <a:noFill/>
          <a:ln w="9525">
            <a:noFill/>
            <a:miter lim="800000"/>
            <a:headEnd/>
            <a:tailEnd/>
          </a:ln>
          <a:effectLst/>
        </p:spPr>
        <p:txBody>
          <a:bodyPr vert="horz" wrap="square" lIns="36000" tIns="45720" rIns="36000" bIns="45720" numCol="1" anchor="ctr" anchorCtr="0" compatLnSpc="1">
            <a:prstTxWarp prst="textNoShape">
              <a:avLst/>
            </a:prstTxWarp>
          </a:bodyPr>
          <a:lstStyle/>
          <a:p>
            <a:pPr lvl="0"/>
            <a:r>
              <a:rPr lang="fr-FR" noProof="1" smtClean="0"/>
              <a:t>Cliquez et modifiez le titre</a:t>
            </a:r>
          </a:p>
        </p:txBody>
      </p:sp>
      <p:sp>
        <p:nvSpPr>
          <p:cNvPr id="1027" name="Rectangle 3"/>
          <p:cNvSpPr>
            <a:spLocks noGrp="1" noChangeArrowheads="1"/>
          </p:cNvSpPr>
          <p:nvPr>
            <p:ph type="body" idx="1"/>
          </p:nvPr>
        </p:nvSpPr>
        <p:spPr bwMode="auto">
          <a:xfrm>
            <a:off x="334963" y="1154113"/>
            <a:ext cx="8458200" cy="4587875"/>
          </a:xfrm>
          <a:prstGeom prst="rect">
            <a:avLst/>
          </a:prstGeom>
          <a:noFill/>
          <a:ln w="9525">
            <a:noFill/>
            <a:miter lim="800000"/>
            <a:headEnd/>
            <a:tailEnd/>
          </a:ln>
          <a:effectLst/>
        </p:spPr>
        <p:txBody>
          <a:bodyPr vert="horz" wrap="square" lIns="36000" tIns="45720" rIns="36000" bIns="45720" numCol="1" anchor="t" anchorCtr="0" compatLnSpc="1">
            <a:prstTxWarp prst="textNoShape">
              <a:avLst/>
            </a:prstTxWarp>
          </a:bodyPr>
          <a:lstStyle/>
          <a:p>
            <a:pPr lvl="0"/>
            <a:r>
              <a:rPr lang="fr-FR" noProof="1" smtClean="0"/>
              <a:t>Cliquez pour modifier les styles du texte du masque</a:t>
            </a:r>
          </a:p>
          <a:p>
            <a:pPr lvl="1"/>
            <a:r>
              <a:rPr lang="fr-FR" noProof="1" smtClean="0"/>
              <a:t>Deuxième niveau</a:t>
            </a:r>
          </a:p>
          <a:p>
            <a:pPr lvl="2"/>
            <a:r>
              <a:rPr lang="fr-FR" noProof="1" smtClean="0"/>
              <a:t>Troisième niveau</a:t>
            </a:r>
          </a:p>
          <a:p>
            <a:pPr lvl="3"/>
            <a:r>
              <a:rPr lang="fr-FR" noProof="1" smtClean="0"/>
              <a:t>Quatrième niveau</a:t>
            </a:r>
          </a:p>
          <a:p>
            <a:pPr lvl="4"/>
            <a:r>
              <a:rPr lang="fr-FR" noProof="1" smtClean="0"/>
              <a:t>Cinquième niveau</a:t>
            </a:r>
          </a:p>
        </p:txBody>
      </p:sp>
      <p:sp>
        <p:nvSpPr>
          <p:cNvPr id="1030" name="Rectangle 6"/>
          <p:cNvSpPr>
            <a:spLocks noGrp="1" noChangeArrowheads="1"/>
          </p:cNvSpPr>
          <p:nvPr>
            <p:ph type="sldNum" sz="quarter" idx="4"/>
          </p:nvPr>
        </p:nvSpPr>
        <p:spPr bwMode="auto">
          <a:xfrm>
            <a:off x="7334250" y="6270625"/>
            <a:ext cx="41275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defRPr sz="1200" b="1" noProof="1"/>
            </a:lvl1pPr>
          </a:lstStyle>
          <a:p>
            <a:fld id="{49C8E527-9362-4C7B-A44E-0BFF9C4B7406}" type="slidenum">
              <a:rPr/>
              <a:pPr/>
              <a:t>‹#›</a:t>
            </a:fld>
            <a:endParaRPr lang="fr-FR"/>
          </a:p>
        </p:txBody>
      </p:sp>
      <p:pic>
        <p:nvPicPr>
          <p:cNvPr id="1038" name="Picture 14" descr="logo renault"/>
          <p:cNvPicPr>
            <a:picLocks noChangeAspect="1" noChangeArrowheads="1"/>
          </p:cNvPicPr>
          <p:nvPr/>
        </p:nvPicPr>
        <p:blipFill>
          <a:blip r:embed="rId13" cstate="print"/>
          <a:srcRect/>
          <a:stretch>
            <a:fillRect/>
          </a:stretch>
        </p:blipFill>
        <p:spPr bwMode="auto">
          <a:xfrm>
            <a:off x="8443913" y="6149975"/>
            <a:ext cx="539750" cy="539750"/>
          </a:xfrm>
          <a:prstGeom prst="rect">
            <a:avLst/>
          </a:prstGeom>
          <a:noFill/>
        </p:spPr>
      </p:pic>
      <p:sp>
        <p:nvSpPr>
          <p:cNvPr id="1083" name="Line 59"/>
          <p:cNvSpPr>
            <a:spLocks noChangeShapeType="1"/>
          </p:cNvSpPr>
          <p:nvPr/>
        </p:nvSpPr>
        <p:spPr bwMode="auto">
          <a:xfrm>
            <a:off x="7334250" y="6149975"/>
            <a:ext cx="0" cy="539750"/>
          </a:xfrm>
          <a:prstGeom prst="line">
            <a:avLst/>
          </a:prstGeom>
          <a:noFill/>
          <a:ln w="12700">
            <a:solidFill>
              <a:schemeClr val="tx1"/>
            </a:solidFill>
            <a:round/>
            <a:headEnd/>
            <a:tailEnd/>
          </a:ln>
          <a:effectLst/>
        </p:spPr>
        <p:txBody>
          <a:bodyPr/>
          <a:lstStyle/>
          <a:p>
            <a:endParaRPr lang="fr-FR"/>
          </a:p>
        </p:txBody>
      </p:sp>
      <p:sp>
        <p:nvSpPr>
          <p:cNvPr id="1084" name="Rectangle 60"/>
          <p:cNvSpPr>
            <a:spLocks noGrp="1" noChangeArrowheads="1"/>
          </p:cNvSpPr>
          <p:nvPr>
            <p:ph type="dt" sz="half" idx="2"/>
          </p:nvPr>
        </p:nvSpPr>
        <p:spPr bwMode="auto">
          <a:xfrm>
            <a:off x="2582863" y="6196013"/>
            <a:ext cx="2133600" cy="5397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900" b="1"/>
            </a:lvl1pPr>
          </a:lstStyle>
          <a:p>
            <a:fld id="{36BDDE52-BA31-4959-9CE2-DC73933F18A3}" type="datetime1">
              <a:rPr lang="fr-FR"/>
              <a:pPr/>
              <a:t>21/06/2012</a:t>
            </a:fld>
            <a:endParaRPr lang="fr-FR" noProof="1"/>
          </a:p>
        </p:txBody>
      </p:sp>
      <p:sp>
        <p:nvSpPr>
          <p:cNvPr id="1085" name="Rectangle 61"/>
          <p:cNvSpPr>
            <a:spLocks noGrp="1" noChangeArrowheads="1"/>
          </p:cNvSpPr>
          <p:nvPr>
            <p:ph type="ftr" sz="quarter" idx="3"/>
          </p:nvPr>
        </p:nvSpPr>
        <p:spPr bwMode="auto">
          <a:xfrm>
            <a:off x="4967288" y="6196013"/>
            <a:ext cx="2265362" cy="5397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r>
              <a:rPr lang="fr-FR"/>
              <a:t>JER du GIT 21 juin 2012</a:t>
            </a:r>
            <a:endParaRPr lang="fr-FR" noProof="1"/>
          </a:p>
        </p:txBody>
      </p:sp>
      <p:sp>
        <p:nvSpPr>
          <p:cNvPr id="1086" name="Line 62"/>
          <p:cNvSpPr>
            <a:spLocks noChangeShapeType="1"/>
          </p:cNvSpPr>
          <p:nvPr/>
        </p:nvSpPr>
        <p:spPr bwMode="auto">
          <a:xfrm>
            <a:off x="2582863" y="6149975"/>
            <a:ext cx="0" cy="539750"/>
          </a:xfrm>
          <a:prstGeom prst="line">
            <a:avLst/>
          </a:prstGeom>
          <a:noFill/>
          <a:ln w="12700">
            <a:solidFill>
              <a:schemeClr val="tx1"/>
            </a:solidFill>
            <a:round/>
            <a:headEnd/>
            <a:tailEnd/>
          </a:ln>
          <a:effectLst/>
        </p:spPr>
        <p:txBody>
          <a:bodyPr/>
          <a:lstStyle/>
          <a:p>
            <a:endParaRPr lang="fr-FR"/>
          </a:p>
        </p:txBody>
      </p:sp>
      <p:sp>
        <p:nvSpPr>
          <p:cNvPr id="1087" name="Line 63"/>
          <p:cNvSpPr>
            <a:spLocks noChangeShapeType="1"/>
          </p:cNvSpPr>
          <p:nvPr/>
        </p:nvSpPr>
        <p:spPr bwMode="auto">
          <a:xfrm>
            <a:off x="4967288" y="6149975"/>
            <a:ext cx="0" cy="539750"/>
          </a:xfrm>
          <a:prstGeom prst="line">
            <a:avLst/>
          </a:prstGeom>
          <a:noFill/>
          <a:ln w="12700">
            <a:solidFill>
              <a:schemeClr val="tx1"/>
            </a:solidFill>
            <a:round/>
            <a:headEnd/>
            <a:tailEnd/>
          </a:ln>
          <a:effectLst/>
        </p:spPr>
        <p:txBody>
          <a:bodyPr/>
          <a:lstStyle/>
          <a:p>
            <a:endParaRPr lang="fr-FR"/>
          </a:p>
        </p:txBody>
      </p:sp>
      <p:sp>
        <p:nvSpPr>
          <p:cNvPr id="1088" name="Text Box 64"/>
          <p:cNvSpPr txBox="1">
            <a:spLocks noChangeArrowheads="1"/>
          </p:cNvSpPr>
          <p:nvPr userDrawn="1"/>
        </p:nvSpPr>
        <p:spPr bwMode="auto">
          <a:xfrm>
            <a:off x="334963" y="6270625"/>
            <a:ext cx="2051050" cy="639763"/>
          </a:xfrm>
          <a:prstGeom prst="rect">
            <a:avLst/>
          </a:prstGeom>
          <a:noFill/>
          <a:ln w="9525">
            <a:noFill/>
            <a:miter lim="800000"/>
            <a:headEnd/>
            <a:tailEnd/>
          </a:ln>
          <a:effectLst/>
        </p:spPr>
        <p:txBody>
          <a:bodyPr>
            <a:spAutoFit/>
          </a:bodyPr>
          <a:lstStyle/>
          <a:p>
            <a:r>
              <a:rPr lang="fr-FR" sz="1200"/>
              <a:t>Service de Santé au Travail</a:t>
            </a:r>
          </a:p>
          <a:p>
            <a:r>
              <a:rPr lang="fr-FR" sz="1200"/>
              <a:t>Renault Siège</a:t>
            </a:r>
            <a:endParaRPr lang="en-US" sz="1200"/>
          </a:p>
          <a:p>
            <a:endParaRPr lang="en-US" sz="120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dt="0"/>
  <p:txStyles>
    <p:titleStyle>
      <a:lvl1pPr algn="l" rtl="0" fontAlgn="base">
        <a:spcBef>
          <a:spcPct val="0"/>
        </a:spcBef>
        <a:spcAft>
          <a:spcPct val="0"/>
        </a:spcAft>
        <a:defRPr sz="2400" b="1">
          <a:solidFill>
            <a:schemeClr val="tx2"/>
          </a:solidFill>
          <a:latin typeface="+mj-lt"/>
          <a:ea typeface="+mj-ea"/>
          <a:cs typeface="+mj-cs"/>
        </a:defRPr>
      </a:lvl1pPr>
      <a:lvl2pPr algn="l" rtl="0" fontAlgn="base">
        <a:spcBef>
          <a:spcPct val="0"/>
        </a:spcBef>
        <a:spcAft>
          <a:spcPct val="0"/>
        </a:spcAft>
        <a:defRPr sz="2400" b="1">
          <a:solidFill>
            <a:schemeClr val="tx2"/>
          </a:solidFill>
          <a:latin typeface="Arial" charset="0"/>
        </a:defRPr>
      </a:lvl2pPr>
      <a:lvl3pPr algn="l" rtl="0" fontAlgn="base">
        <a:spcBef>
          <a:spcPct val="0"/>
        </a:spcBef>
        <a:spcAft>
          <a:spcPct val="0"/>
        </a:spcAft>
        <a:defRPr sz="2400" b="1">
          <a:solidFill>
            <a:schemeClr val="tx2"/>
          </a:solidFill>
          <a:latin typeface="Arial" charset="0"/>
        </a:defRPr>
      </a:lvl3pPr>
      <a:lvl4pPr algn="l" rtl="0" fontAlgn="base">
        <a:spcBef>
          <a:spcPct val="0"/>
        </a:spcBef>
        <a:spcAft>
          <a:spcPct val="0"/>
        </a:spcAft>
        <a:defRPr sz="2400" b="1">
          <a:solidFill>
            <a:schemeClr val="tx2"/>
          </a:solidFill>
          <a:latin typeface="Arial" charset="0"/>
        </a:defRPr>
      </a:lvl4pPr>
      <a:lvl5pPr algn="l" rtl="0" fontAlgn="base">
        <a:spcBef>
          <a:spcPct val="0"/>
        </a:spcBef>
        <a:spcAft>
          <a:spcPct val="0"/>
        </a:spcAft>
        <a:defRPr sz="2400" b="1">
          <a:solidFill>
            <a:schemeClr val="tx2"/>
          </a:solidFill>
          <a:latin typeface="Arial" charset="0"/>
        </a:defRPr>
      </a:lvl5pPr>
      <a:lvl6pPr marL="457200" algn="l" rtl="0" fontAlgn="base">
        <a:spcBef>
          <a:spcPct val="0"/>
        </a:spcBef>
        <a:spcAft>
          <a:spcPct val="0"/>
        </a:spcAft>
        <a:defRPr sz="2400" b="1">
          <a:solidFill>
            <a:schemeClr val="tx2"/>
          </a:solidFill>
          <a:latin typeface="Arial" charset="0"/>
        </a:defRPr>
      </a:lvl6pPr>
      <a:lvl7pPr marL="914400" algn="l" rtl="0" fontAlgn="base">
        <a:spcBef>
          <a:spcPct val="0"/>
        </a:spcBef>
        <a:spcAft>
          <a:spcPct val="0"/>
        </a:spcAft>
        <a:defRPr sz="2400" b="1">
          <a:solidFill>
            <a:schemeClr val="tx2"/>
          </a:solidFill>
          <a:latin typeface="Arial" charset="0"/>
        </a:defRPr>
      </a:lvl7pPr>
      <a:lvl8pPr marL="1371600" algn="l" rtl="0" fontAlgn="base">
        <a:spcBef>
          <a:spcPct val="0"/>
        </a:spcBef>
        <a:spcAft>
          <a:spcPct val="0"/>
        </a:spcAft>
        <a:defRPr sz="2400" b="1">
          <a:solidFill>
            <a:schemeClr val="tx2"/>
          </a:solidFill>
          <a:latin typeface="Arial" charset="0"/>
        </a:defRPr>
      </a:lvl8pPr>
      <a:lvl9pPr marL="1828800" algn="l" rtl="0" fontAlgn="base">
        <a:spcBef>
          <a:spcPct val="0"/>
        </a:spcBef>
        <a:spcAft>
          <a:spcPct val="0"/>
        </a:spcAft>
        <a:defRPr sz="2400" b="1">
          <a:solidFill>
            <a:schemeClr val="tx2"/>
          </a:solidFill>
          <a:latin typeface="Arial" charset="0"/>
        </a:defRPr>
      </a:lvl9pPr>
    </p:titleStyle>
    <p:bodyStyle>
      <a:lvl1pPr marL="342900" indent="-342900" algn="l" rtl="0" fontAlgn="base">
        <a:spcBef>
          <a:spcPct val="35000"/>
        </a:spcBef>
        <a:spcAft>
          <a:spcPct val="0"/>
        </a:spcAft>
        <a:buClr>
          <a:srgbClr val="F7B100"/>
        </a:buClr>
        <a:buFont typeface="Wingdings" pitchFamily="2" charset="2"/>
        <a:buChar char="§"/>
        <a:defRPr sz="2000" b="1">
          <a:solidFill>
            <a:schemeClr val="tx1"/>
          </a:solidFill>
          <a:latin typeface="+mn-lt"/>
          <a:ea typeface="+mn-ea"/>
          <a:cs typeface="+mn-cs"/>
        </a:defRPr>
      </a:lvl1pPr>
      <a:lvl2pPr marL="742950" indent="-285750" algn="l" rtl="0" fontAlgn="base">
        <a:spcBef>
          <a:spcPct val="30000"/>
        </a:spcBef>
        <a:spcAft>
          <a:spcPct val="0"/>
        </a:spcAft>
        <a:buClr>
          <a:srgbClr val="F7B100"/>
        </a:buClr>
        <a:buFont typeface="Wingdings" pitchFamily="2" charset="2"/>
        <a:buChar char="§"/>
        <a:defRPr sz="1600">
          <a:solidFill>
            <a:schemeClr val="tx1"/>
          </a:solidFill>
          <a:latin typeface="+mn-lt"/>
        </a:defRPr>
      </a:lvl2pPr>
      <a:lvl3pPr marL="1143000" indent="-228600" algn="l" rtl="0" fontAlgn="base">
        <a:spcBef>
          <a:spcPct val="35000"/>
        </a:spcBef>
        <a:spcAft>
          <a:spcPct val="0"/>
        </a:spcAft>
        <a:buFont typeface="Wingdings" pitchFamily="2" charset="2"/>
        <a:buChar char="§"/>
        <a:defRPr sz="1400">
          <a:solidFill>
            <a:schemeClr val="tx1"/>
          </a:solidFill>
          <a:latin typeface="+mn-lt"/>
        </a:defRPr>
      </a:lvl3pPr>
      <a:lvl4pPr marL="1600200" indent="-228600" algn="l" rtl="0" fontAlgn="base">
        <a:spcBef>
          <a:spcPct val="40000"/>
        </a:spcBef>
        <a:spcAft>
          <a:spcPct val="0"/>
        </a:spcAft>
        <a:buFont typeface="Wingdings" pitchFamily="2" charset="2"/>
        <a:buChar char="§"/>
        <a:defRPr sz="1100">
          <a:solidFill>
            <a:schemeClr val="tx1"/>
          </a:solidFill>
          <a:latin typeface="+mn-lt"/>
        </a:defRPr>
      </a:lvl4pPr>
      <a:lvl5pPr marL="2057400" indent="-228600" algn="l" rtl="0" fontAlgn="base">
        <a:spcBef>
          <a:spcPct val="20000"/>
        </a:spcBef>
        <a:spcAft>
          <a:spcPct val="0"/>
        </a:spcAft>
        <a:buChar char="»"/>
        <a:defRPr sz="1000">
          <a:solidFill>
            <a:schemeClr val="tx1"/>
          </a:solidFill>
          <a:latin typeface="+mn-lt"/>
        </a:defRPr>
      </a:lvl5pPr>
      <a:lvl6pPr marL="2514600" indent="-228600" algn="l" rtl="0" fontAlgn="base">
        <a:spcBef>
          <a:spcPct val="20000"/>
        </a:spcBef>
        <a:spcAft>
          <a:spcPct val="0"/>
        </a:spcAft>
        <a:buChar char="»"/>
        <a:defRPr sz="1000">
          <a:solidFill>
            <a:schemeClr val="tx1"/>
          </a:solidFill>
          <a:latin typeface="+mn-lt"/>
        </a:defRPr>
      </a:lvl6pPr>
      <a:lvl7pPr marL="2971800" indent="-228600" algn="l" rtl="0" fontAlgn="base">
        <a:spcBef>
          <a:spcPct val="20000"/>
        </a:spcBef>
        <a:spcAft>
          <a:spcPct val="0"/>
        </a:spcAft>
        <a:buChar char="»"/>
        <a:defRPr sz="1000">
          <a:solidFill>
            <a:schemeClr val="tx1"/>
          </a:solidFill>
          <a:latin typeface="+mn-lt"/>
        </a:defRPr>
      </a:lvl7pPr>
      <a:lvl8pPr marL="3429000" indent="-228600" algn="l" rtl="0" fontAlgn="base">
        <a:spcBef>
          <a:spcPct val="20000"/>
        </a:spcBef>
        <a:spcAft>
          <a:spcPct val="0"/>
        </a:spcAft>
        <a:buChar char="»"/>
        <a:defRPr sz="1000">
          <a:solidFill>
            <a:schemeClr val="tx1"/>
          </a:solidFill>
          <a:latin typeface="+mn-lt"/>
        </a:defRPr>
      </a:lvl8pPr>
      <a:lvl9pPr marL="3886200" indent="-228600" algn="l" rtl="0" fontAlgn="base">
        <a:spcBef>
          <a:spcPct val="20000"/>
        </a:spcBef>
        <a:spcAft>
          <a:spcPct val="0"/>
        </a:spcAft>
        <a:buChar char="»"/>
        <a:defRPr sz="1000">
          <a:solidFill>
            <a:schemeClr val="tx1"/>
          </a:solidFill>
          <a:latin typeface="+mn-lt"/>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oleObject" Target="../embeddings/oleObject1.bin"/></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Rectangle 39"/>
          <p:cNvSpPr>
            <a:spLocks noGrp="1" noChangeArrowheads="1"/>
          </p:cNvSpPr>
          <p:nvPr>
            <p:ph type="ftr" sz="quarter" idx="3"/>
          </p:nvPr>
        </p:nvSpPr>
        <p:spPr/>
        <p:txBody>
          <a:bodyPr/>
          <a:lstStyle/>
          <a:p>
            <a:r>
              <a:t>JER du GIT 21 juin 2012</a:t>
            </a:r>
            <a:endParaRPr lang="fr-FR"/>
          </a:p>
        </p:txBody>
      </p:sp>
      <p:sp>
        <p:nvSpPr>
          <p:cNvPr id="4098" name="Rectangle 2"/>
          <p:cNvSpPr>
            <a:spLocks noGrp="1" noChangeArrowheads="1"/>
          </p:cNvSpPr>
          <p:nvPr>
            <p:ph type="ctrTitle"/>
          </p:nvPr>
        </p:nvSpPr>
        <p:spPr>
          <a:xfrm>
            <a:off x="361950" y="1206500"/>
            <a:ext cx="8361363" cy="754063"/>
          </a:xfrm>
        </p:spPr>
        <p:txBody>
          <a:bodyPr/>
          <a:lstStyle/>
          <a:p>
            <a:r>
              <a:rPr lang="fr-FR" sz="4000"/>
              <a:t>Entretien Santé Travail Infirmier</a:t>
            </a:r>
          </a:p>
        </p:txBody>
      </p:sp>
      <p:sp>
        <p:nvSpPr>
          <p:cNvPr id="4099" name="Rectangle 3"/>
          <p:cNvSpPr>
            <a:spLocks noGrp="1" noChangeArrowheads="1"/>
          </p:cNvSpPr>
          <p:nvPr>
            <p:ph type="subTitle" idx="1"/>
          </p:nvPr>
        </p:nvSpPr>
        <p:spPr>
          <a:xfrm>
            <a:off x="361950" y="2386013"/>
            <a:ext cx="8361363" cy="714375"/>
          </a:xfrm>
        </p:spPr>
        <p:txBody>
          <a:bodyPr/>
          <a:lstStyle/>
          <a:p>
            <a:r>
              <a:rPr lang="fr-FR" sz="3200"/>
              <a:t>Départ en mission à l’étranger</a:t>
            </a:r>
          </a:p>
        </p:txBody>
      </p:sp>
      <p:sp>
        <p:nvSpPr>
          <p:cNvPr id="4101" name="Text Box 5"/>
          <p:cNvSpPr txBox="1">
            <a:spLocks noChangeArrowheads="1"/>
          </p:cNvSpPr>
          <p:nvPr/>
        </p:nvSpPr>
        <p:spPr bwMode="auto">
          <a:xfrm>
            <a:off x="3879850" y="3584575"/>
            <a:ext cx="5264150" cy="366713"/>
          </a:xfrm>
          <a:prstGeom prst="rect">
            <a:avLst/>
          </a:prstGeom>
          <a:noFill/>
          <a:ln w="9525">
            <a:noFill/>
            <a:miter lim="800000"/>
            <a:headEnd/>
            <a:tailEnd/>
          </a:ln>
          <a:effectLst/>
        </p:spPr>
        <p:txBody>
          <a:bodyPr>
            <a:spAutoFit/>
          </a:bodyPr>
          <a:lstStyle/>
          <a:p>
            <a:r>
              <a:rPr lang="fr-FR"/>
              <a:t>         Service de Santé au Travail Renault Siège</a:t>
            </a:r>
            <a:endParaRPr lang="en-US"/>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p:cNvSpPr>
            <a:spLocks noGrp="1"/>
          </p:cNvSpPr>
          <p:nvPr>
            <p:ph type="sldNum" sz="quarter" idx="10"/>
          </p:nvPr>
        </p:nvSpPr>
        <p:spPr/>
        <p:txBody>
          <a:bodyPr/>
          <a:lstStyle/>
          <a:p>
            <a:fld id="{B0A0C601-2E42-4858-86F0-7137F3F65A9D}" type="slidenum">
              <a:rPr lang="fr-FR"/>
              <a:pPr/>
              <a:t>2</a:t>
            </a:fld>
            <a:endParaRPr lang="fr-FR"/>
          </a:p>
        </p:txBody>
      </p:sp>
      <p:sp>
        <p:nvSpPr>
          <p:cNvPr id="8" name="Footer Placeholder 3"/>
          <p:cNvSpPr>
            <a:spLocks noGrp="1"/>
          </p:cNvSpPr>
          <p:nvPr>
            <p:ph type="ftr" sz="quarter" idx="12"/>
          </p:nvPr>
        </p:nvSpPr>
        <p:spPr/>
        <p:txBody>
          <a:bodyPr/>
          <a:lstStyle/>
          <a:p>
            <a:r>
              <a:rPr lang="fr-FR"/>
              <a:t>JER du GIT 21 juin 2012</a:t>
            </a:r>
            <a:endParaRPr lang="fr-FR" noProof="1"/>
          </a:p>
        </p:txBody>
      </p:sp>
      <p:sp>
        <p:nvSpPr>
          <p:cNvPr id="64514" name="Rectangle 2"/>
          <p:cNvSpPr>
            <a:spLocks noGrp="1" noChangeArrowheads="1"/>
          </p:cNvSpPr>
          <p:nvPr>
            <p:ph type="title" idx="4294967295"/>
          </p:nvPr>
        </p:nvSpPr>
        <p:spPr>
          <a:xfrm>
            <a:off x="179388" y="188913"/>
            <a:ext cx="8785225" cy="144462"/>
          </a:xfrm>
        </p:spPr>
        <p:txBody>
          <a:bodyPr lIns="0" tIns="0" rIns="0" bIns="0" anchor="t"/>
          <a:lstStyle/>
          <a:p>
            <a:endParaRPr lang="en-US" sz="1400"/>
          </a:p>
        </p:txBody>
      </p:sp>
      <p:sp>
        <p:nvSpPr>
          <p:cNvPr id="64515" name="Rectangle 3"/>
          <p:cNvSpPr>
            <a:spLocks noGrp="1" noChangeArrowheads="1"/>
          </p:cNvSpPr>
          <p:nvPr>
            <p:ph type="body" idx="4294967295"/>
          </p:nvPr>
        </p:nvSpPr>
        <p:spPr>
          <a:xfrm>
            <a:off x="334963" y="1827213"/>
            <a:ext cx="8458200" cy="3914775"/>
          </a:xfrm>
          <a:noFill/>
        </p:spPr>
        <p:txBody>
          <a:bodyPr lIns="0" tIns="0" rIns="0" bIns="0"/>
          <a:lstStyle/>
          <a:p>
            <a:pPr marL="180975" indent="-180975"/>
            <a:r>
              <a:rPr lang="fr-FR"/>
              <a:t>SITU</a:t>
            </a:r>
            <a:r>
              <a:rPr lang="en-US">
                <a:cs typeface="Arial" charset="0"/>
              </a:rPr>
              <a:t>É</a:t>
            </a:r>
            <a:r>
              <a:rPr lang="fr-FR"/>
              <a:t> EN R</a:t>
            </a:r>
            <a:r>
              <a:rPr lang="en-US">
                <a:cs typeface="Arial" charset="0"/>
              </a:rPr>
              <a:t>É</a:t>
            </a:r>
            <a:r>
              <a:rPr lang="fr-FR"/>
              <a:t>GION PARISIENNE</a:t>
            </a:r>
          </a:p>
          <a:p>
            <a:pPr marL="539750" lvl="1" indent="-179388">
              <a:buFont typeface="Wingdings" pitchFamily="2" charset="2"/>
              <a:buNone/>
            </a:pPr>
            <a:endParaRPr lang="fr-FR"/>
          </a:p>
          <a:p>
            <a:pPr marL="180975" indent="-180975">
              <a:buFont typeface="Wingdings" pitchFamily="2" charset="2"/>
              <a:buNone/>
            </a:pPr>
            <a:endParaRPr lang="fr-FR"/>
          </a:p>
          <a:p>
            <a:pPr marL="180975" indent="-180975">
              <a:buFont typeface="Wingdings" pitchFamily="2" charset="2"/>
              <a:buNone/>
            </a:pPr>
            <a:endParaRPr lang="fr-FR"/>
          </a:p>
          <a:p>
            <a:pPr marL="180975" indent="-180975"/>
            <a:r>
              <a:rPr lang="fr-FR"/>
              <a:t>C’EST UN </a:t>
            </a:r>
            <a:r>
              <a:rPr lang="en-US">
                <a:cs typeface="Arial" charset="0"/>
              </a:rPr>
              <a:t>ÉTABLISSEMENT DU GROUPE RENAULT</a:t>
            </a:r>
            <a:endParaRPr lang="fr-FR">
              <a:cs typeface="Arial" charset="0"/>
            </a:endParaRPr>
          </a:p>
          <a:p>
            <a:pPr marL="180975" indent="-180975"/>
            <a:r>
              <a:rPr lang="fr-FR">
                <a:cs typeface="Arial" charset="0"/>
              </a:rPr>
              <a:t>SON ACTIVIT</a:t>
            </a:r>
            <a:r>
              <a:rPr lang="en-US">
                <a:cs typeface="Arial" charset="0"/>
              </a:rPr>
              <a:t>É EST MAJORITAIREMENT TERTIAIRE</a:t>
            </a:r>
          </a:p>
          <a:p>
            <a:pPr marL="180975" indent="-180975"/>
            <a:r>
              <a:rPr lang="fr-FR">
                <a:cs typeface="Arial" charset="0"/>
              </a:rPr>
              <a:t>DES RELATIONS PROFESSIONNELLES AVEC TOUS LES SITES DU GROUPE</a:t>
            </a:r>
            <a:endParaRPr lang="en-US">
              <a:cs typeface="Arial" charset="0"/>
            </a:endParaRPr>
          </a:p>
          <a:p>
            <a:pPr marL="901700" lvl="2" indent="-182563"/>
            <a:endParaRPr lang="fr-FR"/>
          </a:p>
          <a:p>
            <a:pPr marL="901700" lvl="2" indent="-182563"/>
            <a:endParaRPr lang="en-US">
              <a:cs typeface="Arial" charset="0"/>
            </a:endParaRPr>
          </a:p>
        </p:txBody>
      </p:sp>
      <p:sp>
        <p:nvSpPr>
          <p:cNvPr id="64516" name="Text Box 4"/>
          <p:cNvSpPr txBox="1">
            <a:spLocks noChangeArrowheads="1"/>
          </p:cNvSpPr>
          <p:nvPr/>
        </p:nvSpPr>
        <p:spPr bwMode="auto">
          <a:xfrm>
            <a:off x="177800" y="188913"/>
            <a:ext cx="8823325" cy="427037"/>
          </a:xfrm>
          <a:prstGeom prst="rect">
            <a:avLst/>
          </a:prstGeom>
          <a:solidFill>
            <a:srgbClr val="FFCC00"/>
          </a:solidFill>
          <a:ln w="9525">
            <a:noFill/>
            <a:miter lim="800000"/>
            <a:headEnd/>
            <a:tailEnd/>
          </a:ln>
        </p:spPr>
        <p:txBody>
          <a:bodyPr lIns="0" tIns="0" rIns="0" bIns="0">
            <a:spAutoFit/>
          </a:bodyPr>
          <a:lstStyle/>
          <a:p>
            <a:pPr algn="ctr">
              <a:spcBef>
                <a:spcPct val="50000"/>
              </a:spcBef>
            </a:pPr>
            <a:r>
              <a:rPr lang="fr-FR" sz="2800" b="1">
                <a:latin typeface="Arial Narrow" pitchFamily="34" charset="0"/>
                <a:ea typeface="MS PGothic" pitchFamily="34" charset="-128"/>
              </a:rPr>
              <a:t>RENAULT SI</a:t>
            </a:r>
            <a:r>
              <a:rPr lang="en-US" sz="2800" b="1">
                <a:latin typeface="Arial Narrow" pitchFamily="34" charset="0"/>
                <a:ea typeface="MS PGothic" pitchFamily="34" charset="-128"/>
              </a:rPr>
              <a:t>È</a:t>
            </a:r>
            <a:r>
              <a:rPr lang="fr-FR" sz="2800" b="1">
                <a:latin typeface="Arial Narrow" pitchFamily="34" charset="0"/>
                <a:ea typeface="MS PGothic" pitchFamily="34" charset="-128"/>
              </a:rPr>
              <a:t>GE</a:t>
            </a:r>
            <a:endParaRPr lang="en-US" sz="2800" b="1">
              <a:latin typeface="Arial Narrow" pitchFamily="34" charset="0"/>
              <a:ea typeface="MS PGothic" pitchFamily="34" charset="-128"/>
            </a:endParaRPr>
          </a:p>
        </p:txBody>
      </p:sp>
      <p:pic>
        <p:nvPicPr>
          <p:cNvPr id="64517" name="Picture 5" descr="carte-idf2_tcm912-699952"/>
          <p:cNvPicPr>
            <a:picLocks noChangeAspect="1" noChangeArrowheads="1"/>
          </p:cNvPicPr>
          <p:nvPr/>
        </p:nvPicPr>
        <p:blipFill>
          <a:blip r:embed="rId3" cstate="print"/>
          <a:srcRect/>
          <a:stretch>
            <a:fillRect/>
          </a:stretch>
        </p:blipFill>
        <p:spPr bwMode="auto">
          <a:xfrm>
            <a:off x="5148263" y="1052513"/>
            <a:ext cx="2663825" cy="2217737"/>
          </a:xfrm>
          <a:prstGeom prst="rect">
            <a:avLst/>
          </a:prstGeom>
          <a:noFill/>
          <a:ln w="9525">
            <a:noFill/>
            <a:miter lim="800000"/>
            <a:headEnd/>
            <a:tailEnd/>
          </a:ln>
        </p:spPr>
      </p:pic>
      <p:pic>
        <p:nvPicPr>
          <p:cNvPr id="64518" name="Picture 9" descr="Planisphere"/>
          <p:cNvPicPr>
            <a:picLocks noChangeAspect="1" noChangeArrowheads="1"/>
          </p:cNvPicPr>
          <p:nvPr/>
        </p:nvPicPr>
        <p:blipFill>
          <a:blip r:embed="rId4" cstate="print"/>
          <a:srcRect/>
          <a:stretch>
            <a:fillRect/>
          </a:stretch>
        </p:blipFill>
        <p:spPr bwMode="auto">
          <a:xfrm>
            <a:off x="3203575" y="4886325"/>
            <a:ext cx="1944688" cy="13604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1"/>
          <p:cNvSpPr>
            <a:spLocks noGrp="1"/>
          </p:cNvSpPr>
          <p:nvPr>
            <p:ph type="sldNum" sz="quarter" idx="10"/>
          </p:nvPr>
        </p:nvSpPr>
        <p:spPr/>
        <p:txBody>
          <a:bodyPr/>
          <a:lstStyle/>
          <a:p>
            <a:fld id="{53E9478D-713D-4AA5-BE20-FC28DAFB9E10}" type="slidenum">
              <a:rPr lang="fr-FR"/>
              <a:pPr/>
              <a:t>3</a:t>
            </a:fld>
            <a:endParaRPr lang="fr-FR"/>
          </a:p>
        </p:txBody>
      </p:sp>
      <p:sp>
        <p:nvSpPr>
          <p:cNvPr id="7" name="Footer Placeholder 3"/>
          <p:cNvSpPr>
            <a:spLocks noGrp="1"/>
          </p:cNvSpPr>
          <p:nvPr>
            <p:ph type="ftr" sz="quarter" idx="12"/>
          </p:nvPr>
        </p:nvSpPr>
        <p:spPr/>
        <p:txBody>
          <a:bodyPr/>
          <a:lstStyle/>
          <a:p>
            <a:r>
              <a:rPr lang="fr-FR"/>
              <a:t>JER du GIT 21 juin 2012</a:t>
            </a:r>
            <a:endParaRPr lang="fr-FR" noProof="1"/>
          </a:p>
        </p:txBody>
      </p:sp>
      <p:sp>
        <p:nvSpPr>
          <p:cNvPr id="66562" name="Rectangle 2"/>
          <p:cNvSpPr>
            <a:spLocks noGrp="1" noChangeArrowheads="1"/>
          </p:cNvSpPr>
          <p:nvPr>
            <p:ph type="title" idx="4294967295"/>
          </p:nvPr>
        </p:nvSpPr>
        <p:spPr>
          <a:solidFill>
            <a:srgbClr val="FFCC00"/>
          </a:solidFill>
        </p:spPr>
        <p:txBody>
          <a:bodyPr lIns="0" tIns="0" rIns="0" bIns="0" anchor="t"/>
          <a:lstStyle/>
          <a:p>
            <a:pPr algn="ctr"/>
            <a:r>
              <a:rPr lang="fr-FR" sz="3200"/>
              <a:t>LE SERVICE DE SANT</a:t>
            </a:r>
            <a:r>
              <a:rPr lang="en-US" sz="3200"/>
              <a:t>É AU TRAVAIL</a:t>
            </a:r>
          </a:p>
        </p:txBody>
      </p:sp>
      <p:sp>
        <p:nvSpPr>
          <p:cNvPr id="66563" name="Rectangle 3"/>
          <p:cNvSpPr>
            <a:spLocks noGrp="1" noChangeArrowheads="1"/>
          </p:cNvSpPr>
          <p:nvPr>
            <p:ph type="body" idx="4294967295"/>
          </p:nvPr>
        </p:nvSpPr>
        <p:spPr>
          <a:xfrm>
            <a:off x="568325" y="1268413"/>
            <a:ext cx="8008938" cy="5400675"/>
          </a:xfrm>
        </p:spPr>
        <p:txBody>
          <a:bodyPr lIns="0" tIns="0" rIns="0" bIns="0"/>
          <a:lstStyle/>
          <a:p>
            <a:pPr marL="177800" indent="-177800"/>
            <a:r>
              <a:rPr lang="fr-FR" sz="2800"/>
              <a:t>C’EST UN SERVICE  AUTONOME</a:t>
            </a:r>
            <a:endParaRPr lang="en-US"/>
          </a:p>
          <a:p>
            <a:pPr marL="177800" indent="-177800"/>
            <a:endParaRPr lang="fr-FR" sz="2800"/>
          </a:p>
          <a:p>
            <a:pPr marL="177800" indent="-177800"/>
            <a:r>
              <a:rPr lang="fr-FR" sz="2800"/>
              <a:t>2 SITES</a:t>
            </a:r>
            <a:r>
              <a:rPr lang="fr-FR"/>
              <a:t> : </a:t>
            </a:r>
            <a:r>
              <a:rPr lang="fr-FR" sz="2400"/>
              <a:t>1 à Boulogne</a:t>
            </a:r>
          </a:p>
          <a:p>
            <a:pPr marL="177800" indent="-177800"/>
            <a:endParaRPr lang="fr-FR"/>
          </a:p>
          <a:p>
            <a:pPr marL="177800" indent="-177800">
              <a:buFont typeface="Wingdings" pitchFamily="2" charset="2"/>
              <a:buNone/>
            </a:pPr>
            <a:r>
              <a:rPr lang="fr-FR"/>
              <a:t>       </a:t>
            </a:r>
          </a:p>
          <a:p>
            <a:pPr marL="177800" indent="-177800">
              <a:buFont typeface="Wingdings" pitchFamily="2" charset="2"/>
              <a:buNone/>
            </a:pPr>
            <a:r>
              <a:rPr lang="fr-FR"/>
              <a:t>		   	 </a:t>
            </a:r>
            <a:r>
              <a:rPr lang="fr-FR" sz="2400"/>
              <a:t>1 au Plessis-Robinson</a:t>
            </a:r>
          </a:p>
          <a:p>
            <a:pPr marL="177800" indent="-177800">
              <a:buFont typeface="Wingdings" pitchFamily="2" charset="2"/>
              <a:buNone/>
            </a:pPr>
            <a:endParaRPr lang="fr-FR" sz="2400"/>
          </a:p>
          <a:p>
            <a:pPr marL="177800" indent="-177800"/>
            <a:r>
              <a:rPr lang="fr-FR" sz="2800"/>
              <a:t>2 MÉDECINS</a:t>
            </a:r>
          </a:p>
          <a:p>
            <a:pPr marL="177800" indent="-177800"/>
            <a:r>
              <a:rPr lang="fr-FR" sz="2800"/>
              <a:t>5 INFIRMI</a:t>
            </a:r>
            <a:r>
              <a:rPr lang="en-US" sz="2800">
                <a:cs typeface="Arial" charset="0"/>
              </a:rPr>
              <a:t>ÈRES</a:t>
            </a:r>
          </a:p>
        </p:txBody>
      </p:sp>
      <p:pic>
        <p:nvPicPr>
          <p:cNvPr id="66564" name="Picture 4" descr="03_Ext_400_tcm912-572459"/>
          <p:cNvPicPr>
            <a:picLocks noChangeAspect="1" noChangeArrowheads="1"/>
          </p:cNvPicPr>
          <p:nvPr/>
        </p:nvPicPr>
        <p:blipFill>
          <a:blip r:embed="rId3" cstate="print"/>
          <a:srcRect/>
          <a:stretch>
            <a:fillRect/>
          </a:stretch>
        </p:blipFill>
        <p:spPr bwMode="auto">
          <a:xfrm>
            <a:off x="6827838" y="3009900"/>
            <a:ext cx="2122487" cy="1411288"/>
          </a:xfrm>
          <a:prstGeom prst="rect">
            <a:avLst/>
          </a:prstGeom>
          <a:noFill/>
          <a:ln w="9525">
            <a:noFill/>
            <a:miter lim="800000"/>
            <a:headEnd/>
            <a:tailEnd/>
          </a:ln>
        </p:spPr>
      </p:pic>
      <p:pic>
        <p:nvPicPr>
          <p:cNvPr id="66565" name="Picture 5" descr="Facade-7_tcm912-469043"/>
          <p:cNvPicPr>
            <a:picLocks noChangeAspect="1" noChangeArrowheads="1"/>
          </p:cNvPicPr>
          <p:nvPr/>
        </p:nvPicPr>
        <p:blipFill>
          <a:blip r:embed="rId4" cstate="print"/>
          <a:srcRect/>
          <a:stretch>
            <a:fillRect/>
          </a:stretch>
        </p:blipFill>
        <p:spPr bwMode="auto">
          <a:xfrm>
            <a:off x="4360863" y="1819275"/>
            <a:ext cx="2068512" cy="13604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BAC0F3BE-9BF4-4329-AE72-6A3AE89CC395}" type="slidenum">
              <a:rPr lang="fr-FR"/>
              <a:pPr/>
              <a:t>4</a:t>
            </a:fld>
            <a:endParaRPr lang="fr-FR"/>
          </a:p>
        </p:txBody>
      </p:sp>
      <p:sp>
        <p:nvSpPr>
          <p:cNvPr id="5" name="Footer Placeholder 5"/>
          <p:cNvSpPr>
            <a:spLocks noGrp="1"/>
          </p:cNvSpPr>
          <p:nvPr>
            <p:ph type="ftr" sz="quarter" idx="12"/>
          </p:nvPr>
        </p:nvSpPr>
        <p:spPr/>
        <p:txBody>
          <a:bodyPr/>
          <a:lstStyle/>
          <a:p>
            <a:r>
              <a:rPr lang="fr-FR"/>
              <a:t>JER du GIT 21 juin 2012</a:t>
            </a:r>
            <a:endParaRPr lang="fr-FR" noProof="1"/>
          </a:p>
        </p:txBody>
      </p:sp>
      <p:sp>
        <p:nvSpPr>
          <p:cNvPr id="8194" name="Rectangle 2"/>
          <p:cNvSpPr>
            <a:spLocks noGrp="1" noChangeArrowheads="1"/>
          </p:cNvSpPr>
          <p:nvPr>
            <p:ph type="title"/>
          </p:nvPr>
        </p:nvSpPr>
        <p:spPr>
          <a:solidFill>
            <a:srgbClr val="FFCC00"/>
          </a:solidFill>
        </p:spPr>
        <p:txBody>
          <a:bodyPr/>
          <a:lstStyle/>
          <a:p>
            <a:r>
              <a:rPr lang="fr-FR"/>
              <a:t>CONTEXTE G</a:t>
            </a:r>
            <a:r>
              <a:rPr lang="en-US">
                <a:cs typeface="Arial" charset="0"/>
              </a:rPr>
              <a:t>ÉNÉRAL</a:t>
            </a:r>
          </a:p>
        </p:txBody>
      </p:sp>
      <p:sp>
        <p:nvSpPr>
          <p:cNvPr id="8195" name="Rectangle 3"/>
          <p:cNvSpPr>
            <a:spLocks noGrp="1" noChangeArrowheads="1"/>
          </p:cNvSpPr>
          <p:nvPr>
            <p:ph type="body" idx="1"/>
          </p:nvPr>
        </p:nvSpPr>
        <p:spPr/>
        <p:txBody>
          <a:bodyPr/>
          <a:lstStyle/>
          <a:p>
            <a:pPr>
              <a:lnSpc>
                <a:spcPct val="90000"/>
              </a:lnSpc>
              <a:buFont typeface="Wingdings" pitchFamily="2" charset="2"/>
              <a:buNone/>
            </a:pPr>
            <a:r>
              <a:rPr lang="fr-FR"/>
              <a:t>L’ESTI SE MET EN PLACE DANS UN CONTEXTE DE :</a:t>
            </a:r>
          </a:p>
          <a:p>
            <a:pPr>
              <a:lnSpc>
                <a:spcPct val="90000"/>
              </a:lnSpc>
              <a:buFont typeface="Wingdings" pitchFamily="2" charset="2"/>
              <a:buNone/>
            </a:pPr>
            <a:endParaRPr lang="fr-FR"/>
          </a:p>
          <a:p>
            <a:pPr lvl="1">
              <a:lnSpc>
                <a:spcPct val="90000"/>
              </a:lnSpc>
            </a:pPr>
            <a:r>
              <a:rPr lang="fr-FR" sz="2000"/>
              <a:t>Reconnaissance de l’équipe pluridisciplinaire (place de l’IST) dans la prévention</a:t>
            </a:r>
          </a:p>
          <a:p>
            <a:pPr lvl="1">
              <a:lnSpc>
                <a:spcPct val="90000"/>
              </a:lnSpc>
            </a:pPr>
            <a:endParaRPr lang="fr-FR" sz="2000"/>
          </a:p>
          <a:p>
            <a:pPr lvl="1">
              <a:lnSpc>
                <a:spcPct val="90000"/>
              </a:lnSpc>
            </a:pPr>
            <a:r>
              <a:rPr lang="fr-FR" sz="2000"/>
              <a:t>On parle bien de coopération des membres de l ’équipe pluridisciplinaire dont médecins et infirmières.</a:t>
            </a:r>
          </a:p>
          <a:p>
            <a:pPr lvl="1">
              <a:lnSpc>
                <a:spcPct val="90000"/>
              </a:lnSpc>
              <a:buFont typeface="Wingdings" pitchFamily="2" charset="2"/>
              <a:buNone/>
            </a:pPr>
            <a:endParaRPr lang="fr-FR" sz="2000"/>
          </a:p>
          <a:p>
            <a:pPr lvl="1">
              <a:lnSpc>
                <a:spcPct val="90000"/>
              </a:lnSpc>
            </a:pPr>
            <a:r>
              <a:rPr lang="fr-FR" sz="2000"/>
              <a:t>Des expérimentations ont déjà vu le jour(services inter…prestation infirmière santé travail nuit à Flins)</a:t>
            </a:r>
          </a:p>
          <a:p>
            <a:pPr lvl="1">
              <a:lnSpc>
                <a:spcPct val="90000"/>
              </a:lnSpc>
            </a:pPr>
            <a:endParaRPr lang="fr-FR" sz="2000"/>
          </a:p>
          <a:p>
            <a:pPr lvl="1">
              <a:lnSpc>
                <a:spcPct val="90000"/>
              </a:lnSpc>
            </a:pPr>
            <a:r>
              <a:rPr lang="fr-FR" sz="2000"/>
              <a:t>Un entretien infirmier peut être mis en place ….(décret d’application n°2012-135 relatif à l’organisation de la médecine du travail)</a:t>
            </a:r>
          </a:p>
          <a:p>
            <a:pPr lvl="1">
              <a:lnSpc>
                <a:spcPct val="90000"/>
              </a:lnSpc>
            </a:pPr>
            <a:endParaRPr lang="fr-FR" sz="2000"/>
          </a:p>
          <a:p>
            <a:pPr lvl="1">
              <a:lnSpc>
                <a:spcPct val="90000"/>
              </a:lnSpc>
              <a:buFont typeface="Wingdings" pitchFamily="2" charset="2"/>
              <a:buNone/>
            </a:pPr>
            <a:endParaRPr lang="fr-FR" sz="2000"/>
          </a:p>
          <a:p>
            <a:pPr lvl="2">
              <a:lnSpc>
                <a:spcPct val="90000"/>
              </a:lnSpc>
              <a:buFont typeface="Wingdings" pitchFamily="2" charset="2"/>
              <a:buNone/>
            </a:pPr>
            <a:endParaRPr lang="fr-FR" sz="1800"/>
          </a:p>
          <a:p>
            <a:pPr lvl="3">
              <a:lnSpc>
                <a:spcPct val="90000"/>
              </a:lnSpc>
              <a:buFont typeface="Wingdings" pitchFamily="2" charset="2"/>
              <a:buNone/>
            </a:pPr>
            <a:endParaRPr lang="fr-FR"/>
          </a:p>
          <a:p>
            <a:pPr lvl="3">
              <a:lnSpc>
                <a:spcPct val="90000"/>
              </a:lnSpc>
            </a:pPr>
            <a:endParaRPr lang="fr-FR" noProof="1">
              <a:solidFill>
                <a:srgbClr val="4F8A10"/>
              </a:solidFill>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2C4DC1BB-4537-4CD2-AE11-FE1325C4A1CC}" type="slidenum">
              <a:rPr lang="fr-FR"/>
              <a:pPr/>
              <a:t>5</a:t>
            </a:fld>
            <a:endParaRPr lang="fr-FR"/>
          </a:p>
        </p:txBody>
      </p:sp>
      <p:sp>
        <p:nvSpPr>
          <p:cNvPr id="5" name="Footer Placeholder 5"/>
          <p:cNvSpPr>
            <a:spLocks noGrp="1"/>
          </p:cNvSpPr>
          <p:nvPr>
            <p:ph type="ftr" sz="quarter" idx="12"/>
          </p:nvPr>
        </p:nvSpPr>
        <p:spPr/>
        <p:txBody>
          <a:bodyPr/>
          <a:lstStyle/>
          <a:p>
            <a:r>
              <a:rPr lang="fr-FR"/>
              <a:t>JER du GIT 21 juin 2012</a:t>
            </a:r>
            <a:endParaRPr lang="fr-FR" noProof="1"/>
          </a:p>
        </p:txBody>
      </p:sp>
      <p:sp>
        <p:nvSpPr>
          <p:cNvPr id="37890" name="Rectangle 2"/>
          <p:cNvSpPr>
            <a:spLocks noGrp="1" noChangeArrowheads="1"/>
          </p:cNvSpPr>
          <p:nvPr>
            <p:ph type="title"/>
          </p:nvPr>
        </p:nvSpPr>
        <p:spPr>
          <a:solidFill>
            <a:srgbClr val="FFCC00"/>
          </a:solidFill>
        </p:spPr>
        <p:txBody>
          <a:bodyPr/>
          <a:lstStyle/>
          <a:p>
            <a:r>
              <a:rPr lang="fr-FR"/>
              <a:t>CONDITIONS  REQUISES</a:t>
            </a:r>
            <a:endParaRPr lang="en-US"/>
          </a:p>
        </p:txBody>
      </p:sp>
      <p:sp>
        <p:nvSpPr>
          <p:cNvPr id="37891" name="Rectangle 3"/>
          <p:cNvSpPr>
            <a:spLocks noGrp="1" noChangeArrowheads="1"/>
          </p:cNvSpPr>
          <p:nvPr>
            <p:ph type="body" idx="1"/>
          </p:nvPr>
        </p:nvSpPr>
        <p:spPr/>
        <p:txBody>
          <a:bodyPr/>
          <a:lstStyle/>
          <a:p>
            <a:pPr>
              <a:lnSpc>
                <a:spcPct val="90000"/>
              </a:lnSpc>
            </a:pPr>
            <a:r>
              <a:rPr lang="fr-FR"/>
              <a:t>Relation de confiance médecin / infirmière</a:t>
            </a:r>
          </a:p>
          <a:p>
            <a:pPr>
              <a:lnSpc>
                <a:spcPct val="90000"/>
              </a:lnSpc>
            </a:pPr>
            <a:endParaRPr lang="fr-FR"/>
          </a:p>
          <a:p>
            <a:pPr>
              <a:lnSpc>
                <a:spcPct val="90000"/>
              </a:lnSpc>
            </a:pPr>
            <a:r>
              <a:rPr lang="fr-FR"/>
              <a:t>Investissement personnel des différents acteurs</a:t>
            </a:r>
          </a:p>
          <a:p>
            <a:pPr>
              <a:lnSpc>
                <a:spcPct val="90000"/>
              </a:lnSpc>
              <a:buFont typeface="Wingdings" pitchFamily="2" charset="2"/>
              <a:buNone/>
            </a:pPr>
            <a:endParaRPr lang="fr-FR"/>
          </a:p>
          <a:p>
            <a:pPr>
              <a:lnSpc>
                <a:spcPct val="90000"/>
              </a:lnSpc>
            </a:pPr>
            <a:r>
              <a:rPr lang="fr-FR"/>
              <a:t>Prévoir un temps d’échange médecin / infirmière</a:t>
            </a:r>
          </a:p>
          <a:p>
            <a:pPr>
              <a:lnSpc>
                <a:spcPct val="90000"/>
              </a:lnSpc>
            </a:pPr>
            <a:endParaRPr lang="fr-FR"/>
          </a:p>
          <a:p>
            <a:pPr>
              <a:lnSpc>
                <a:spcPct val="90000"/>
              </a:lnSpc>
            </a:pPr>
            <a:r>
              <a:rPr lang="fr-FR"/>
              <a:t>Avoir une bonne connaissance de l’entreprise et des risques professionnels.</a:t>
            </a:r>
          </a:p>
          <a:p>
            <a:pPr>
              <a:lnSpc>
                <a:spcPct val="90000"/>
              </a:lnSpc>
            </a:pPr>
            <a:endParaRPr lang="fr-FR"/>
          </a:p>
          <a:p>
            <a:pPr>
              <a:lnSpc>
                <a:spcPct val="90000"/>
              </a:lnSpc>
            </a:pPr>
            <a:r>
              <a:rPr lang="fr-FR"/>
              <a:t>Disposer d’un local qui assure la confidentialité des échanges</a:t>
            </a:r>
          </a:p>
          <a:p>
            <a:pPr>
              <a:lnSpc>
                <a:spcPct val="90000"/>
              </a:lnSpc>
            </a:pPr>
            <a:endParaRPr lang="fr-FR"/>
          </a:p>
          <a:p>
            <a:pPr>
              <a:lnSpc>
                <a:spcPct val="90000"/>
              </a:lnSpc>
            </a:pPr>
            <a:r>
              <a:rPr lang="fr-FR"/>
              <a:t>Avoir accès au dossier médical</a:t>
            </a:r>
          </a:p>
          <a:p>
            <a:pPr>
              <a:lnSpc>
                <a:spcPct val="90000"/>
              </a:lnSpc>
              <a:buFont typeface="Wingdings" pitchFamily="2" charset="2"/>
              <a:buNone/>
            </a:pPr>
            <a:endParaRPr lang="fr-FR"/>
          </a:p>
          <a:p>
            <a:pPr>
              <a:lnSpc>
                <a:spcPct val="90000"/>
              </a:lnSpc>
              <a:buFont typeface="Wingdings" pitchFamily="2" charset="2"/>
              <a:buNone/>
            </a:pPr>
            <a:endParaRPr lang="fr-FR" sz="1800"/>
          </a:p>
          <a:p>
            <a:pPr>
              <a:lnSpc>
                <a:spcPct val="90000"/>
              </a:lnSpc>
            </a:pPr>
            <a:endParaRPr lang="en-US" sz="180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1D015DDA-BA48-4B2A-9F60-AC500C7A6A3D}" type="slidenum">
              <a:rPr lang="fr-FR"/>
              <a:pPr/>
              <a:t>6</a:t>
            </a:fld>
            <a:endParaRPr lang="fr-FR"/>
          </a:p>
        </p:txBody>
      </p:sp>
      <p:sp>
        <p:nvSpPr>
          <p:cNvPr id="5" name="Footer Placeholder 5"/>
          <p:cNvSpPr>
            <a:spLocks noGrp="1"/>
          </p:cNvSpPr>
          <p:nvPr>
            <p:ph type="ftr" sz="quarter" idx="12"/>
          </p:nvPr>
        </p:nvSpPr>
        <p:spPr/>
        <p:txBody>
          <a:bodyPr/>
          <a:lstStyle/>
          <a:p>
            <a:r>
              <a:rPr lang="fr-FR"/>
              <a:t>JER du GIT 21 juin 2012</a:t>
            </a:r>
            <a:endParaRPr lang="fr-FR" noProof="1"/>
          </a:p>
        </p:txBody>
      </p:sp>
      <p:sp>
        <p:nvSpPr>
          <p:cNvPr id="44034" name="Rectangle 2"/>
          <p:cNvSpPr>
            <a:spLocks noGrp="1" noChangeArrowheads="1"/>
          </p:cNvSpPr>
          <p:nvPr>
            <p:ph type="title"/>
          </p:nvPr>
        </p:nvSpPr>
        <p:spPr>
          <a:solidFill>
            <a:srgbClr val="FFCC00"/>
          </a:solidFill>
        </p:spPr>
        <p:txBody>
          <a:bodyPr/>
          <a:lstStyle/>
          <a:p>
            <a:r>
              <a:rPr lang="fr-FR"/>
              <a:t>MISE EN PLACE DE L’ESTI</a:t>
            </a:r>
            <a:endParaRPr lang="en-US"/>
          </a:p>
        </p:txBody>
      </p:sp>
      <p:sp>
        <p:nvSpPr>
          <p:cNvPr id="44035" name="Rectangle 3"/>
          <p:cNvSpPr>
            <a:spLocks noGrp="1" noChangeArrowheads="1"/>
          </p:cNvSpPr>
          <p:nvPr>
            <p:ph type="body" idx="1"/>
          </p:nvPr>
        </p:nvSpPr>
        <p:spPr>
          <a:xfrm>
            <a:off x="334963" y="1154113"/>
            <a:ext cx="8458200" cy="5089525"/>
          </a:xfrm>
        </p:spPr>
        <p:txBody>
          <a:bodyPr/>
          <a:lstStyle/>
          <a:p>
            <a:pPr>
              <a:lnSpc>
                <a:spcPct val="80000"/>
              </a:lnSpc>
            </a:pPr>
            <a:r>
              <a:rPr lang="fr-FR" sz="1800"/>
              <a:t>Réflexion préalable : quels salariés, comment … ? Que faire en cas de problème de santé spécifique ?</a:t>
            </a:r>
          </a:p>
          <a:p>
            <a:pPr>
              <a:lnSpc>
                <a:spcPct val="80000"/>
              </a:lnSpc>
            </a:pPr>
            <a:r>
              <a:rPr lang="fr-FR" sz="1800"/>
              <a:t>Nous décidons :</a:t>
            </a:r>
          </a:p>
          <a:p>
            <a:pPr lvl="1">
              <a:lnSpc>
                <a:spcPct val="80000"/>
              </a:lnSpc>
            </a:pPr>
            <a:r>
              <a:rPr lang="fr-FR" sz="1800" b="1"/>
              <a:t>De réaliser l’ESTI dans le cadre des salariés qui partent en mission à l’étranger (hors UE)</a:t>
            </a:r>
          </a:p>
          <a:p>
            <a:pPr lvl="1">
              <a:lnSpc>
                <a:spcPct val="80000"/>
              </a:lnSpc>
              <a:buFont typeface="Wingdings" pitchFamily="2" charset="2"/>
              <a:buNone/>
            </a:pPr>
            <a:endParaRPr lang="fr-FR" sz="1800" b="1"/>
          </a:p>
          <a:p>
            <a:pPr lvl="1">
              <a:lnSpc>
                <a:spcPct val="80000"/>
              </a:lnSpc>
            </a:pPr>
            <a:r>
              <a:rPr lang="fr-FR" sz="1800" b="1"/>
              <a:t>Réaliser un questionnaire préalable à l’entretien afin de dépister d’éventuels problèmes de santé nécessitant un avis médical.</a:t>
            </a:r>
          </a:p>
          <a:p>
            <a:pPr lvl="1">
              <a:lnSpc>
                <a:spcPct val="80000"/>
              </a:lnSpc>
              <a:buFont typeface="Wingdings" pitchFamily="2" charset="2"/>
              <a:buNone/>
            </a:pPr>
            <a:endParaRPr lang="fr-FR" sz="1800" b="1"/>
          </a:p>
          <a:p>
            <a:pPr lvl="1">
              <a:lnSpc>
                <a:spcPct val="80000"/>
              </a:lnSpc>
            </a:pPr>
            <a:r>
              <a:rPr lang="fr-FR" sz="1800" b="1"/>
              <a:t>Travailler sur une trame d’entretien (recueil, transmission de données…)</a:t>
            </a:r>
          </a:p>
          <a:p>
            <a:pPr lvl="1">
              <a:lnSpc>
                <a:spcPct val="80000"/>
              </a:lnSpc>
              <a:buFont typeface="Wingdings" pitchFamily="2" charset="2"/>
              <a:buNone/>
            </a:pPr>
            <a:endParaRPr lang="fr-FR" sz="1800" b="1"/>
          </a:p>
          <a:p>
            <a:pPr lvl="1">
              <a:lnSpc>
                <a:spcPct val="80000"/>
              </a:lnSpc>
            </a:pPr>
            <a:r>
              <a:rPr lang="fr-FR" sz="1800" b="1"/>
              <a:t>Mettre en place un protocole.</a:t>
            </a:r>
          </a:p>
          <a:p>
            <a:pPr lvl="1">
              <a:lnSpc>
                <a:spcPct val="80000"/>
              </a:lnSpc>
              <a:buFont typeface="Wingdings" pitchFamily="2" charset="2"/>
              <a:buNone/>
            </a:pPr>
            <a:endParaRPr lang="fr-FR" sz="1800" b="1"/>
          </a:p>
          <a:p>
            <a:pPr lvl="1">
              <a:lnSpc>
                <a:spcPct val="80000"/>
              </a:lnSpc>
            </a:pPr>
            <a:r>
              <a:rPr lang="fr-FR" sz="1800" b="1"/>
              <a:t>Réaliser des fiches conseils par risques (fiabilité des informations, )</a:t>
            </a:r>
          </a:p>
          <a:p>
            <a:pPr lvl="1">
              <a:lnSpc>
                <a:spcPct val="80000"/>
              </a:lnSpc>
            </a:pPr>
            <a:endParaRPr lang="fr-FR" sz="1800" b="1"/>
          </a:p>
          <a:p>
            <a:pPr lvl="1">
              <a:lnSpc>
                <a:spcPct val="80000"/>
              </a:lnSpc>
            </a:pPr>
            <a:r>
              <a:rPr lang="fr-FR" sz="1800" b="1"/>
              <a:t>Donner les rendez-vous un jour de présence du médecin.</a:t>
            </a:r>
          </a:p>
          <a:p>
            <a:pPr lvl="1">
              <a:lnSpc>
                <a:spcPct val="80000"/>
              </a:lnSpc>
              <a:buFont typeface="Wingdings" pitchFamily="2" charset="2"/>
              <a:buNone/>
            </a:pPr>
            <a:endParaRPr lang="fr-FR" sz="1800" b="1"/>
          </a:p>
          <a:p>
            <a:pPr lvl="1">
              <a:lnSpc>
                <a:spcPct val="80000"/>
              </a:lnSpc>
            </a:pPr>
            <a:endParaRPr lang="fr-FR" sz="1400" b="1"/>
          </a:p>
          <a:p>
            <a:pPr>
              <a:lnSpc>
                <a:spcPct val="80000"/>
              </a:lnSpc>
            </a:pPr>
            <a:endParaRPr lang="en-US" sz="140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4E78CACC-215B-4D1F-A3E0-FD47452EDE03}" type="slidenum">
              <a:rPr lang="fr-FR"/>
              <a:pPr/>
              <a:t>7</a:t>
            </a:fld>
            <a:endParaRPr lang="fr-FR"/>
          </a:p>
        </p:txBody>
      </p:sp>
      <p:sp>
        <p:nvSpPr>
          <p:cNvPr id="5" name="Footer Placeholder 5"/>
          <p:cNvSpPr>
            <a:spLocks noGrp="1"/>
          </p:cNvSpPr>
          <p:nvPr>
            <p:ph type="ftr" sz="quarter" idx="12"/>
          </p:nvPr>
        </p:nvSpPr>
        <p:spPr/>
        <p:txBody>
          <a:bodyPr/>
          <a:lstStyle/>
          <a:p>
            <a:r>
              <a:rPr lang="fr-FR"/>
              <a:t>JER du GIT 21 juin 2012</a:t>
            </a:r>
            <a:endParaRPr lang="fr-FR" noProof="1"/>
          </a:p>
        </p:txBody>
      </p:sp>
      <p:sp>
        <p:nvSpPr>
          <p:cNvPr id="36866" name="Rectangle 2"/>
          <p:cNvSpPr>
            <a:spLocks noGrp="1" noChangeArrowheads="1"/>
          </p:cNvSpPr>
          <p:nvPr>
            <p:ph type="title"/>
          </p:nvPr>
        </p:nvSpPr>
        <p:spPr>
          <a:solidFill>
            <a:srgbClr val="FFCC00"/>
          </a:solidFill>
        </p:spPr>
        <p:txBody>
          <a:bodyPr/>
          <a:lstStyle/>
          <a:p>
            <a:r>
              <a:rPr lang="fr-FR"/>
              <a:t>MISE EN PLACE DE L’ESTI</a:t>
            </a:r>
            <a:endParaRPr lang="en-US"/>
          </a:p>
        </p:txBody>
      </p:sp>
      <p:sp>
        <p:nvSpPr>
          <p:cNvPr id="36867" name="Rectangle 3"/>
          <p:cNvSpPr>
            <a:spLocks noGrp="1" noChangeArrowheads="1"/>
          </p:cNvSpPr>
          <p:nvPr>
            <p:ph type="body" idx="1"/>
          </p:nvPr>
        </p:nvSpPr>
        <p:spPr>
          <a:xfrm>
            <a:off x="334963" y="1331913"/>
            <a:ext cx="8458200" cy="4410075"/>
          </a:xfrm>
        </p:spPr>
        <p:txBody>
          <a:bodyPr/>
          <a:lstStyle/>
          <a:p>
            <a:pPr>
              <a:lnSpc>
                <a:spcPct val="90000"/>
              </a:lnSpc>
              <a:buFont typeface="Wingdings" pitchFamily="2" charset="2"/>
              <a:buNone/>
            </a:pPr>
            <a:r>
              <a:rPr lang="fr-FR" sz="2400"/>
              <a:t>Sous la forme d’un compagnonnage ou Tutorat.</a:t>
            </a:r>
          </a:p>
          <a:p>
            <a:pPr>
              <a:lnSpc>
                <a:spcPct val="90000"/>
              </a:lnSpc>
              <a:buFont typeface="Wingdings" pitchFamily="2" charset="2"/>
              <a:buNone/>
            </a:pPr>
            <a:r>
              <a:rPr lang="fr-FR" sz="2400"/>
              <a:t>Plusieurs étapes :</a:t>
            </a:r>
          </a:p>
          <a:p>
            <a:pPr>
              <a:lnSpc>
                <a:spcPct val="90000"/>
              </a:lnSpc>
              <a:buFont typeface="Wingdings" pitchFamily="2" charset="2"/>
              <a:buNone/>
            </a:pPr>
            <a:endParaRPr lang="fr-FR" sz="2400"/>
          </a:p>
          <a:p>
            <a:pPr>
              <a:lnSpc>
                <a:spcPct val="90000"/>
              </a:lnSpc>
            </a:pPr>
            <a:r>
              <a:rPr lang="fr-FR" sz="1800"/>
              <a:t>Assister aux entretiens menés par le médecin du travail et réaliser des monographies*.</a:t>
            </a:r>
          </a:p>
          <a:p>
            <a:pPr>
              <a:lnSpc>
                <a:spcPct val="90000"/>
              </a:lnSpc>
              <a:buFont typeface="Wingdings" pitchFamily="2" charset="2"/>
              <a:buNone/>
            </a:pPr>
            <a:endParaRPr lang="fr-FR" sz="1800"/>
          </a:p>
          <a:p>
            <a:pPr>
              <a:lnSpc>
                <a:spcPct val="90000"/>
              </a:lnSpc>
            </a:pPr>
            <a:r>
              <a:rPr lang="fr-FR" sz="1800"/>
              <a:t>Réaliser des ESTI en présence du médecin du travail.</a:t>
            </a:r>
          </a:p>
          <a:p>
            <a:pPr>
              <a:lnSpc>
                <a:spcPct val="90000"/>
              </a:lnSpc>
            </a:pPr>
            <a:endParaRPr lang="fr-FR" sz="1800"/>
          </a:p>
          <a:p>
            <a:pPr>
              <a:lnSpc>
                <a:spcPct val="90000"/>
              </a:lnSpc>
            </a:pPr>
            <a:r>
              <a:rPr lang="fr-FR" sz="1800"/>
              <a:t>ESTI réalisés par l’IST seule et informations recueillies synthétisées sur un document vu par le médecin du travail.</a:t>
            </a:r>
          </a:p>
          <a:p>
            <a:pPr>
              <a:lnSpc>
                <a:spcPct val="90000"/>
              </a:lnSpc>
            </a:pPr>
            <a:endParaRPr lang="fr-FR" sz="1800"/>
          </a:p>
          <a:p>
            <a:pPr>
              <a:lnSpc>
                <a:spcPct val="90000"/>
              </a:lnSpc>
              <a:buFont typeface="Wingdings" pitchFamily="2" charset="2"/>
              <a:buNone/>
            </a:pPr>
            <a:r>
              <a:rPr lang="fr-FR" sz="1800"/>
              <a:t>* </a:t>
            </a:r>
            <a:r>
              <a:rPr lang="fr-FR" sz="1200" b="0"/>
              <a:t>Étude détaillée sur un point précis d’histoire, de science, de littérature, sur une personne, sa vie etc.</a:t>
            </a:r>
            <a:endParaRPr lang="fr-FR" sz="1800"/>
          </a:p>
          <a:p>
            <a:pPr lvl="1">
              <a:lnSpc>
                <a:spcPct val="90000"/>
              </a:lnSpc>
            </a:pPr>
            <a:endParaRPr lang="fr-FR" sz="1400"/>
          </a:p>
          <a:p>
            <a:pPr lvl="1">
              <a:lnSpc>
                <a:spcPct val="90000"/>
              </a:lnSpc>
            </a:pPr>
            <a:endParaRPr lang="fr-FR" sz="1400"/>
          </a:p>
          <a:p>
            <a:pPr>
              <a:lnSpc>
                <a:spcPct val="90000"/>
              </a:lnSpc>
            </a:pPr>
            <a:endParaRPr lang="fr-FR" sz="1800"/>
          </a:p>
          <a:p>
            <a:pPr>
              <a:lnSpc>
                <a:spcPct val="90000"/>
              </a:lnSpc>
            </a:pPr>
            <a:endParaRPr lang="fr-FR" sz="1800"/>
          </a:p>
          <a:p>
            <a:pPr>
              <a:lnSpc>
                <a:spcPct val="90000"/>
              </a:lnSpc>
            </a:pPr>
            <a:endParaRPr lang="fr-FR" sz="1800"/>
          </a:p>
          <a:p>
            <a:pPr lvl="1">
              <a:lnSpc>
                <a:spcPct val="90000"/>
              </a:lnSpc>
            </a:pPr>
            <a:endParaRPr lang="fr-FR" sz="1400"/>
          </a:p>
          <a:p>
            <a:pPr lvl="1">
              <a:lnSpc>
                <a:spcPct val="90000"/>
              </a:lnSpc>
              <a:buFont typeface="Wingdings" pitchFamily="2" charset="2"/>
              <a:buNone/>
            </a:pPr>
            <a:endParaRPr lang="fr-FR" sz="140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3"/>
          <p:cNvSpPr>
            <a:spLocks noGrp="1"/>
          </p:cNvSpPr>
          <p:nvPr>
            <p:ph type="sldNum" sz="quarter" idx="10"/>
          </p:nvPr>
        </p:nvSpPr>
        <p:spPr/>
        <p:txBody>
          <a:bodyPr/>
          <a:lstStyle/>
          <a:p>
            <a:fld id="{2B6088C0-BA2C-4613-8CDE-8110D93C984A}" type="slidenum">
              <a:rPr lang="fr-FR"/>
              <a:pPr/>
              <a:t>8</a:t>
            </a:fld>
            <a:endParaRPr lang="fr-FR"/>
          </a:p>
        </p:txBody>
      </p:sp>
      <p:sp>
        <p:nvSpPr>
          <p:cNvPr id="7" name="Footer Placeholder 5"/>
          <p:cNvSpPr>
            <a:spLocks noGrp="1"/>
          </p:cNvSpPr>
          <p:nvPr>
            <p:ph type="ftr" sz="quarter" idx="12"/>
          </p:nvPr>
        </p:nvSpPr>
        <p:spPr/>
        <p:txBody>
          <a:bodyPr/>
          <a:lstStyle/>
          <a:p>
            <a:r>
              <a:rPr lang="fr-FR"/>
              <a:t>JER du GIT 21 juin 2012</a:t>
            </a:r>
            <a:endParaRPr lang="fr-FR" noProof="1"/>
          </a:p>
        </p:txBody>
      </p:sp>
      <p:sp>
        <p:nvSpPr>
          <p:cNvPr id="43011" name="Rectangle 3"/>
          <p:cNvSpPr>
            <a:spLocks noGrp="1" noChangeArrowheads="1"/>
          </p:cNvSpPr>
          <p:nvPr>
            <p:ph type="body" idx="1"/>
          </p:nvPr>
        </p:nvSpPr>
        <p:spPr>
          <a:xfrm>
            <a:off x="334963" y="0"/>
            <a:ext cx="8458200" cy="6858000"/>
          </a:xfrm>
        </p:spPr>
        <p:txBody>
          <a:bodyPr/>
          <a:lstStyle/>
          <a:p>
            <a:endParaRPr lang="en-US"/>
          </a:p>
        </p:txBody>
      </p:sp>
      <p:sp>
        <p:nvSpPr>
          <p:cNvPr id="43018" name="Rectangle 10"/>
          <p:cNvSpPr>
            <a:spLocks noChangeArrowheads="1"/>
          </p:cNvSpPr>
          <p:nvPr/>
        </p:nvSpPr>
        <p:spPr bwMode="auto">
          <a:xfrm>
            <a:off x="0" y="0"/>
            <a:ext cx="9144000" cy="0"/>
          </a:xfrm>
          <a:prstGeom prst="rect">
            <a:avLst/>
          </a:prstGeom>
          <a:noFill/>
          <a:ln w="9525">
            <a:noFill/>
            <a:miter lim="800000"/>
            <a:headEnd/>
            <a:tailEnd/>
          </a:ln>
          <a:effectLst/>
        </p:spPr>
        <p:txBody>
          <a:bodyPr wrap="none" anchor="ctr">
            <a:spAutoFit/>
          </a:bodyPr>
          <a:lstStyle/>
          <a:p>
            <a:endParaRPr lang="fr-FR"/>
          </a:p>
        </p:txBody>
      </p:sp>
      <p:graphicFrame>
        <p:nvGraphicFramePr>
          <p:cNvPr id="43017" name="Object 9"/>
          <p:cNvGraphicFramePr>
            <a:graphicFrameLocks noChangeAspect="1"/>
          </p:cNvGraphicFramePr>
          <p:nvPr/>
        </p:nvGraphicFramePr>
        <p:xfrm>
          <a:off x="331788" y="-182563"/>
          <a:ext cx="6154737" cy="7292976"/>
        </p:xfrm>
        <a:graphic>
          <a:graphicData uri="http://schemas.openxmlformats.org/presentationml/2006/ole">
            <p:oleObj spid="_x0000_s43017" name="Slide" r:id="rId4" imgW="3428852" imgH="4572066" progId="PowerPoint.Slide.8">
              <p:embed/>
            </p:oleObj>
          </a:graphicData>
        </a:graphic>
      </p:graphicFrame>
      <p:sp>
        <p:nvSpPr>
          <p:cNvPr id="43019" name="Rectangle 11"/>
          <p:cNvSpPr>
            <a:spLocks noChangeArrowheads="1"/>
          </p:cNvSpPr>
          <p:nvPr/>
        </p:nvSpPr>
        <p:spPr bwMode="auto">
          <a:xfrm>
            <a:off x="0" y="7381875"/>
            <a:ext cx="9144000" cy="0"/>
          </a:xfrm>
          <a:prstGeom prst="rect">
            <a:avLst/>
          </a:prstGeom>
          <a:noFill/>
          <a:ln w="9525">
            <a:noFill/>
            <a:miter lim="800000"/>
            <a:headEnd/>
            <a:tailEnd/>
          </a:ln>
          <a:effectLst/>
        </p:spPr>
        <p:txBody>
          <a:bodyPr wrap="none" anchor="ctr">
            <a:spAutoFit/>
          </a:bodyPr>
          <a:lstStyle/>
          <a:p>
            <a:endParaRPr lang="fr-F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E94CD737-11FC-4305-B9AE-944E0B0E719D}" type="slidenum">
              <a:rPr lang="fr-FR"/>
              <a:pPr/>
              <a:t>9</a:t>
            </a:fld>
            <a:endParaRPr lang="fr-FR"/>
          </a:p>
        </p:txBody>
      </p:sp>
      <p:sp>
        <p:nvSpPr>
          <p:cNvPr id="5" name="Footer Placeholder 5"/>
          <p:cNvSpPr>
            <a:spLocks noGrp="1"/>
          </p:cNvSpPr>
          <p:nvPr>
            <p:ph type="ftr" sz="quarter" idx="12"/>
          </p:nvPr>
        </p:nvSpPr>
        <p:spPr/>
        <p:txBody>
          <a:bodyPr/>
          <a:lstStyle/>
          <a:p>
            <a:r>
              <a:rPr lang="fr-FR"/>
              <a:t>JER du GIT 21 juin 2012</a:t>
            </a:r>
            <a:endParaRPr lang="fr-FR" noProof="1"/>
          </a:p>
        </p:txBody>
      </p:sp>
      <p:sp>
        <p:nvSpPr>
          <p:cNvPr id="39938" name="Rectangle 2"/>
          <p:cNvSpPr>
            <a:spLocks noGrp="1" noChangeArrowheads="1"/>
          </p:cNvSpPr>
          <p:nvPr>
            <p:ph type="title"/>
          </p:nvPr>
        </p:nvSpPr>
        <p:spPr>
          <a:solidFill>
            <a:srgbClr val="FFCC00"/>
          </a:solidFill>
        </p:spPr>
        <p:txBody>
          <a:bodyPr/>
          <a:lstStyle/>
          <a:p>
            <a:r>
              <a:rPr lang="fr-FR"/>
              <a:t>TRAME DE L’ENTRETIEN</a:t>
            </a:r>
            <a:endParaRPr lang="en-US"/>
          </a:p>
        </p:txBody>
      </p:sp>
      <p:sp>
        <p:nvSpPr>
          <p:cNvPr id="39939" name="Rectangle 3"/>
          <p:cNvSpPr>
            <a:spLocks noGrp="1" noChangeArrowheads="1"/>
          </p:cNvSpPr>
          <p:nvPr>
            <p:ph type="body" idx="1"/>
          </p:nvPr>
        </p:nvSpPr>
        <p:spPr>
          <a:xfrm>
            <a:off x="334963" y="1027113"/>
            <a:ext cx="8458200" cy="4714875"/>
          </a:xfrm>
        </p:spPr>
        <p:txBody>
          <a:bodyPr/>
          <a:lstStyle/>
          <a:p>
            <a:r>
              <a:rPr lang="fr-FR"/>
              <a:t>Permet de standardiser le recueil de données, doit être une aide et pas une contrainte.</a:t>
            </a:r>
          </a:p>
          <a:p>
            <a:pPr>
              <a:buFont typeface="Wingdings" pitchFamily="2" charset="2"/>
              <a:buNone/>
            </a:pPr>
            <a:endParaRPr lang="fr-FR"/>
          </a:p>
          <a:p>
            <a:r>
              <a:rPr lang="fr-FR"/>
              <a:t>Feuille jointe au dossier médical.</a:t>
            </a:r>
          </a:p>
          <a:p>
            <a:pPr lvl="1"/>
            <a:r>
              <a:rPr lang="fr-FR" sz="2000"/>
              <a:t>L’infirmière peut établir pour chaque patient un dossier de soins infirmiers, Code de la santé publique (Article R4312-24)</a:t>
            </a:r>
          </a:p>
          <a:p>
            <a:pPr lvl="1"/>
            <a:r>
              <a:rPr lang="fr-FR" sz="2000"/>
              <a:t>ESTI « départ en mission » noté dans le dossier médical : date et nom de l’infirmière.</a:t>
            </a:r>
          </a:p>
          <a:p>
            <a:endParaRPr lang="fr-FR"/>
          </a:p>
          <a:p>
            <a:r>
              <a:rPr lang="fr-FR"/>
              <a:t>Contenu :</a:t>
            </a:r>
          </a:p>
          <a:p>
            <a:pPr lvl="1"/>
            <a:r>
              <a:rPr lang="fr-FR" sz="2000" b="1"/>
              <a:t>Données administratives et personnelles</a:t>
            </a:r>
            <a:r>
              <a:rPr lang="fr-FR" sz="2000"/>
              <a:t> </a:t>
            </a:r>
          </a:p>
          <a:p>
            <a:pPr lvl="1"/>
            <a:r>
              <a:rPr lang="fr-FR" sz="2000" b="1"/>
              <a:t>Santé</a:t>
            </a:r>
          </a:p>
          <a:p>
            <a:pPr lvl="1"/>
            <a:r>
              <a:rPr lang="fr-FR" sz="2000" b="1"/>
              <a:t>Travail</a:t>
            </a:r>
          </a:p>
          <a:p>
            <a:pPr lvl="1"/>
            <a:endParaRPr lang="fr-FR" sz="2000" b="1"/>
          </a:p>
          <a:p>
            <a:pPr lvl="2"/>
            <a:endParaRPr lang="en-US" sz="180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4"/>
          <p:cNvSpPr>
            <a:spLocks noGrp="1"/>
          </p:cNvSpPr>
          <p:nvPr>
            <p:ph type="sldNum" sz="quarter" idx="10"/>
          </p:nvPr>
        </p:nvSpPr>
        <p:spPr/>
        <p:txBody>
          <a:bodyPr/>
          <a:lstStyle/>
          <a:p>
            <a:fld id="{2A2BDC37-D280-4591-AF34-06AD67F04FDA}" type="slidenum">
              <a:rPr lang="fr-FR"/>
              <a:pPr/>
              <a:t>10</a:t>
            </a:fld>
            <a:endParaRPr lang="fr-FR"/>
          </a:p>
        </p:txBody>
      </p:sp>
      <p:sp>
        <p:nvSpPr>
          <p:cNvPr id="5" name="Footer Placeholder 6"/>
          <p:cNvSpPr>
            <a:spLocks noGrp="1"/>
          </p:cNvSpPr>
          <p:nvPr>
            <p:ph type="ftr" sz="quarter" idx="12"/>
          </p:nvPr>
        </p:nvSpPr>
        <p:spPr/>
        <p:txBody>
          <a:bodyPr/>
          <a:lstStyle/>
          <a:p>
            <a:r>
              <a:rPr lang="fr-FR"/>
              <a:t>JER du GIT 21 juin 2012</a:t>
            </a:r>
            <a:endParaRPr lang="fr-FR" noProof="1"/>
          </a:p>
        </p:txBody>
      </p:sp>
      <p:sp>
        <p:nvSpPr>
          <p:cNvPr id="47109" name="Rectangle 5"/>
          <p:cNvSpPr>
            <a:spLocks noGrp="1" noChangeArrowheads="1"/>
          </p:cNvSpPr>
          <p:nvPr>
            <p:ph type="body" sz="half" idx="1"/>
          </p:nvPr>
        </p:nvSpPr>
        <p:spPr>
          <a:xfrm>
            <a:off x="0" y="0"/>
            <a:ext cx="4487863" cy="6243638"/>
          </a:xfrm>
        </p:spPr>
        <p:txBody>
          <a:bodyPr/>
          <a:lstStyle/>
          <a:p>
            <a:pPr>
              <a:lnSpc>
                <a:spcPct val="80000"/>
              </a:lnSpc>
            </a:pPr>
            <a:r>
              <a:rPr lang="fr-FR" sz="800"/>
              <a:t> </a:t>
            </a:r>
            <a:r>
              <a:rPr lang="fr-FR" sz="1200" u="sng"/>
              <a:t>QUESTIONNAIRE DEPART MISSION</a:t>
            </a:r>
            <a:r>
              <a:rPr lang="fr-FR" sz="800" u="sng"/>
              <a:t>       </a:t>
            </a:r>
            <a:r>
              <a:rPr lang="fr-FR" sz="900"/>
              <a:t>Le : </a:t>
            </a:r>
          </a:p>
          <a:p>
            <a:pPr>
              <a:lnSpc>
                <a:spcPct val="80000"/>
              </a:lnSpc>
              <a:buFont typeface="Wingdings" pitchFamily="2" charset="2"/>
              <a:buNone/>
            </a:pPr>
            <a:endParaRPr lang="fr-FR" sz="900"/>
          </a:p>
          <a:p>
            <a:pPr>
              <a:lnSpc>
                <a:spcPct val="80000"/>
              </a:lnSpc>
            </a:pPr>
            <a:r>
              <a:rPr lang="fr-FR" sz="1200"/>
              <a:t>Nom :                                       Date de naissance :</a:t>
            </a:r>
          </a:p>
          <a:p>
            <a:pPr>
              <a:lnSpc>
                <a:spcPct val="80000"/>
              </a:lnSpc>
            </a:pPr>
            <a:r>
              <a:rPr lang="fr-FR" sz="1200"/>
              <a:t>Prénom </a:t>
            </a:r>
            <a:r>
              <a:rPr lang="fr-FR" sz="1000"/>
              <a:t>:</a:t>
            </a:r>
          </a:p>
          <a:p>
            <a:pPr>
              <a:lnSpc>
                <a:spcPct val="80000"/>
              </a:lnSpc>
              <a:buFont typeface="Wingdings" pitchFamily="2" charset="2"/>
              <a:buNone/>
            </a:pPr>
            <a:endParaRPr lang="fr-FR" sz="1000"/>
          </a:p>
          <a:p>
            <a:pPr>
              <a:lnSpc>
                <a:spcPct val="80000"/>
              </a:lnSpc>
            </a:pPr>
            <a:r>
              <a:rPr lang="fr-FR" sz="1200"/>
              <a:t>Destination : Pays :                        Région :</a:t>
            </a:r>
          </a:p>
          <a:p>
            <a:pPr>
              <a:lnSpc>
                <a:spcPct val="80000"/>
              </a:lnSpc>
            </a:pPr>
            <a:endParaRPr lang="fr-FR" sz="1200"/>
          </a:p>
          <a:p>
            <a:pPr>
              <a:lnSpc>
                <a:spcPct val="80000"/>
              </a:lnSpc>
            </a:pPr>
            <a:r>
              <a:rPr lang="fr-FR" sz="1200"/>
              <a:t>Date de départ :                                        Date de retour :</a:t>
            </a:r>
          </a:p>
          <a:p>
            <a:pPr>
              <a:lnSpc>
                <a:spcPct val="80000"/>
              </a:lnSpc>
            </a:pPr>
            <a:endParaRPr lang="fr-FR" sz="1200"/>
          </a:p>
          <a:p>
            <a:pPr>
              <a:lnSpc>
                <a:spcPct val="80000"/>
              </a:lnSpc>
            </a:pPr>
            <a:r>
              <a:rPr lang="fr-FR" sz="1200"/>
              <a:t>Avez-vous une pathologie cardiovasculaire ?</a:t>
            </a:r>
            <a:r>
              <a:rPr lang="fr-FR" sz="1000"/>
              <a:t>   </a:t>
            </a:r>
          </a:p>
          <a:p>
            <a:pPr>
              <a:lnSpc>
                <a:spcPct val="80000"/>
              </a:lnSpc>
              <a:buFont typeface="Wingdings" pitchFamily="2" charset="2"/>
              <a:buNone/>
            </a:pPr>
            <a:r>
              <a:rPr lang="fr-FR" sz="1000"/>
              <a:t>                  </a:t>
            </a:r>
          </a:p>
          <a:p>
            <a:pPr>
              <a:lnSpc>
                <a:spcPct val="80000"/>
              </a:lnSpc>
              <a:buFont typeface="Wingdings" pitchFamily="2" charset="2"/>
              <a:buNone/>
            </a:pPr>
            <a:r>
              <a:rPr lang="fr-FR" sz="1000"/>
              <a:t>     	</a:t>
            </a:r>
            <a:r>
              <a:rPr lang="fr-FR" sz="1000">
                <a:sym typeface="Wingdings" pitchFamily="2" charset="2"/>
              </a:rPr>
              <a:t></a:t>
            </a:r>
            <a:r>
              <a:rPr lang="fr-FR" sz="1000"/>
              <a:t> NON         </a:t>
            </a:r>
            <a:r>
              <a:rPr lang="fr-FR" sz="1000">
                <a:sym typeface="Wingdings" pitchFamily="2" charset="2"/>
              </a:rPr>
              <a:t></a:t>
            </a:r>
            <a:r>
              <a:rPr lang="fr-FR" sz="1000"/>
              <a:t> OUI   </a:t>
            </a:r>
          </a:p>
          <a:p>
            <a:pPr>
              <a:lnSpc>
                <a:spcPct val="80000"/>
              </a:lnSpc>
              <a:buFont typeface="Wingdings" pitchFamily="2" charset="2"/>
              <a:buNone/>
            </a:pPr>
            <a:r>
              <a:rPr lang="fr-FR" sz="1000"/>
              <a:t>        	 	     </a:t>
            </a:r>
            <a:r>
              <a:rPr lang="fr-FR" sz="1000">
                <a:sym typeface="Wingdings" pitchFamily="2" charset="2"/>
              </a:rPr>
              <a:t></a:t>
            </a:r>
            <a:r>
              <a:rPr lang="fr-FR" sz="1000"/>
              <a:t> Varices</a:t>
            </a:r>
          </a:p>
          <a:p>
            <a:pPr>
              <a:lnSpc>
                <a:spcPct val="80000"/>
              </a:lnSpc>
              <a:buFont typeface="Wingdings" pitchFamily="2" charset="2"/>
              <a:buNone/>
            </a:pPr>
            <a:r>
              <a:rPr lang="fr-FR" sz="1000"/>
              <a:t>                                </a:t>
            </a:r>
            <a:r>
              <a:rPr lang="fr-FR" sz="1000">
                <a:sym typeface="Wingdings" pitchFamily="2" charset="2"/>
              </a:rPr>
              <a:t></a:t>
            </a:r>
            <a:r>
              <a:rPr lang="fr-FR" sz="1000"/>
              <a:t>  Hypertension Artérielle</a:t>
            </a:r>
          </a:p>
          <a:p>
            <a:pPr>
              <a:lnSpc>
                <a:spcPct val="80000"/>
              </a:lnSpc>
              <a:buFont typeface="Wingdings" pitchFamily="2" charset="2"/>
              <a:buNone/>
            </a:pPr>
            <a:r>
              <a:rPr lang="fr-FR" sz="1000"/>
              <a:t>                                </a:t>
            </a:r>
            <a:r>
              <a:rPr lang="fr-FR" sz="1000">
                <a:sym typeface="Wingdings" pitchFamily="2" charset="2"/>
              </a:rPr>
              <a:t></a:t>
            </a:r>
            <a:r>
              <a:rPr lang="fr-FR" sz="1000"/>
              <a:t>  Troubles du rythme   </a:t>
            </a:r>
          </a:p>
          <a:p>
            <a:pPr>
              <a:lnSpc>
                <a:spcPct val="80000"/>
              </a:lnSpc>
              <a:buFont typeface="Wingdings" pitchFamily="2" charset="2"/>
              <a:buNone/>
            </a:pPr>
            <a:r>
              <a:rPr lang="fr-FR" sz="1000"/>
              <a:t>                                </a:t>
            </a:r>
            <a:r>
              <a:rPr lang="fr-FR" sz="1000">
                <a:sym typeface="Wingdings" pitchFamily="2" charset="2"/>
              </a:rPr>
              <a:t></a:t>
            </a:r>
            <a:r>
              <a:rPr lang="fr-FR" sz="1000"/>
              <a:t>  Antécédents de phlébite ,Infarctus </a:t>
            </a:r>
          </a:p>
          <a:p>
            <a:pPr>
              <a:lnSpc>
                <a:spcPct val="80000"/>
              </a:lnSpc>
              <a:buFont typeface="Wingdings" pitchFamily="2" charset="2"/>
              <a:buNone/>
            </a:pPr>
            <a:r>
              <a:rPr lang="fr-FR" sz="1000"/>
              <a:t> Autre : ……………….  </a:t>
            </a:r>
          </a:p>
          <a:p>
            <a:pPr>
              <a:lnSpc>
                <a:spcPct val="80000"/>
              </a:lnSpc>
              <a:buFont typeface="Wingdings" pitchFamily="2" charset="2"/>
              <a:buNone/>
            </a:pPr>
            <a:r>
              <a:rPr lang="fr-FR" sz="1000"/>
              <a:t>                                              </a:t>
            </a:r>
          </a:p>
          <a:p>
            <a:pPr>
              <a:lnSpc>
                <a:spcPct val="80000"/>
              </a:lnSpc>
            </a:pPr>
            <a:r>
              <a:rPr lang="fr-FR" sz="1200"/>
              <a:t>Etes-vous allergique ?    </a:t>
            </a:r>
          </a:p>
          <a:p>
            <a:pPr>
              <a:lnSpc>
                <a:spcPct val="80000"/>
              </a:lnSpc>
              <a:buFont typeface="Wingdings" pitchFamily="2" charset="2"/>
              <a:buNone/>
            </a:pPr>
            <a:endParaRPr lang="fr-FR" sz="1200"/>
          </a:p>
          <a:p>
            <a:pPr>
              <a:lnSpc>
                <a:spcPct val="80000"/>
              </a:lnSpc>
              <a:buFont typeface="Wingdings" pitchFamily="2" charset="2"/>
              <a:buNone/>
            </a:pPr>
            <a:r>
              <a:rPr lang="fr-FR" sz="1000"/>
              <a:t>         ⁭</a:t>
            </a:r>
            <a:r>
              <a:rPr lang="fr-FR" sz="1000">
                <a:sym typeface="Wingdings" pitchFamily="2" charset="2"/>
              </a:rPr>
              <a:t></a:t>
            </a:r>
            <a:r>
              <a:rPr lang="fr-FR" sz="1000"/>
              <a:t> NON             </a:t>
            </a:r>
            <a:r>
              <a:rPr lang="fr-FR" sz="1000">
                <a:sym typeface="Wingdings" pitchFamily="2" charset="2"/>
              </a:rPr>
              <a:t></a:t>
            </a:r>
            <a:r>
              <a:rPr lang="fr-FR" sz="1000"/>
              <a:t> OUI      </a:t>
            </a:r>
          </a:p>
          <a:p>
            <a:pPr>
              <a:lnSpc>
                <a:spcPct val="80000"/>
              </a:lnSpc>
              <a:buFont typeface="Wingdings" pitchFamily="2" charset="2"/>
              <a:buNone/>
            </a:pPr>
            <a:r>
              <a:rPr lang="fr-FR" sz="1000"/>
              <a:t>                                      </a:t>
            </a:r>
            <a:r>
              <a:rPr lang="fr-FR" sz="1000">
                <a:sym typeface="Wingdings" pitchFamily="2" charset="2"/>
              </a:rPr>
              <a:t></a:t>
            </a:r>
            <a:r>
              <a:rPr lang="fr-FR" sz="1000"/>
              <a:t>  Urticaire			            </a:t>
            </a:r>
            <a:r>
              <a:rPr lang="fr-FR" sz="1000">
                <a:sym typeface="Wingdings" pitchFamily="2" charset="2"/>
              </a:rPr>
              <a:t></a:t>
            </a:r>
            <a:r>
              <a:rPr lang="fr-FR" sz="1000"/>
              <a:t>  Asthme                                                                                             	            </a:t>
            </a:r>
            <a:r>
              <a:rPr lang="fr-FR" sz="1000">
                <a:sym typeface="Wingdings" pitchFamily="2" charset="2"/>
              </a:rPr>
              <a:t></a:t>
            </a:r>
            <a:r>
              <a:rPr lang="fr-FR" sz="1000"/>
              <a:t>  Oedème de Quincke	</a:t>
            </a:r>
          </a:p>
          <a:p>
            <a:pPr>
              <a:lnSpc>
                <a:spcPct val="80000"/>
              </a:lnSpc>
              <a:buFont typeface="Wingdings" pitchFamily="2" charset="2"/>
              <a:buNone/>
            </a:pPr>
            <a:r>
              <a:rPr lang="fr-FR" sz="1000"/>
              <a:t>                                      </a:t>
            </a:r>
            <a:r>
              <a:rPr lang="fr-FR" sz="1000">
                <a:sym typeface="Wingdings" pitchFamily="2" charset="2"/>
              </a:rPr>
              <a:t></a:t>
            </a:r>
            <a:r>
              <a:rPr lang="fr-FR" sz="1000"/>
              <a:t>  Autre : ………………….	 </a:t>
            </a:r>
          </a:p>
          <a:p>
            <a:pPr>
              <a:lnSpc>
                <a:spcPct val="80000"/>
              </a:lnSpc>
              <a:buFont typeface="Wingdings" pitchFamily="2" charset="2"/>
              <a:buNone/>
            </a:pPr>
            <a:r>
              <a:rPr lang="fr-FR" sz="1000"/>
              <a:t>                    </a:t>
            </a:r>
          </a:p>
          <a:p>
            <a:pPr>
              <a:lnSpc>
                <a:spcPct val="80000"/>
              </a:lnSpc>
            </a:pPr>
            <a:r>
              <a:rPr lang="fr-FR" sz="1200"/>
              <a:t>Etes-vous diabétique ?</a:t>
            </a:r>
            <a:r>
              <a:rPr lang="fr-FR" sz="1000"/>
              <a:t>        </a:t>
            </a:r>
          </a:p>
          <a:p>
            <a:pPr>
              <a:lnSpc>
                <a:spcPct val="80000"/>
              </a:lnSpc>
              <a:buFont typeface="Wingdings" pitchFamily="2" charset="2"/>
              <a:buNone/>
            </a:pPr>
            <a:r>
              <a:rPr lang="fr-FR" sz="1000"/>
              <a:t>          </a:t>
            </a:r>
            <a:r>
              <a:rPr lang="fr-FR" sz="1000">
                <a:sym typeface="Wingdings" pitchFamily="2" charset="2"/>
              </a:rPr>
              <a:t></a:t>
            </a:r>
            <a:r>
              <a:rPr lang="fr-FR" sz="1000"/>
              <a:t> NON              </a:t>
            </a:r>
            <a:r>
              <a:rPr lang="fr-FR" sz="1000">
                <a:sym typeface="Wingdings" pitchFamily="2" charset="2"/>
              </a:rPr>
              <a:t></a:t>
            </a:r>
            <a:r>
              <a:rPr lang="fr-FR" sz="1000"/>
              <a:t> OUI                                </a:t>
            </a:r>
          </a:p>
          <a:p>
            <a:pPr>
              <a:lnSpc>
                <a:spcPct val="80000"/>
              </a:lnSpc>
              <a:buFont typeface="Wingdings" pitchFamily="2" charset="2"/>
              <a:buNone/>
            </a:pPr>
            <a:r>
              <a:rPr lang="fr-FR" sz="1000"/>
              <a:t>              </a:t>
            </a:r>
          </a:p>
          <a:p>
            <a:pPr>
              <a:lnSpc>
                <a:spcPct val="80000"/>
              </a:lnSpc>
            </a:pPr>
            <a:r>
              <a:rPr lang="fr-FR" sz="1200"/>
              <a:t>Avez-vous une maladie chronique ?   (Epilepsie, maladie auto-immune ….)  </a:t>
            </a:r>
          </a:p>
          <a:p>
            <a:pPr>
              <a:lnSpc>
                <a:spcPct val="80000"/>
              </a:lnSpc>
              <a:buFont typeface="Wingdings" pitchFamily="2" charset="2"/>
              <a:buNone/>
            </a:pPr>
            <a:r>
              <a:rPr lang="fr-FR" sz="1200"/>
              <a:t>   </a:t>
            </a:r>
          </a:p>
          <a:p>
            <a:pPr>
              <a:lnSpc>
                <a:spcPct val="80000"/>
              </a:lnSpc>
              <a:buFont typeface="Wingdings" pitchFamily="2" charset="2"/>
              <a:buNone/>
            </a:pPr>
            <a:r>
              <a:rPr lang="fr-FR" sz="1000">
                <a:sym typeface="Wingdings" pitchFamily="2" charset="2"/>
              </a:rPr>
              <a:t>         </a:t>
            </a:r>
            <a:r>
              <a:rPr lang="fr-FR" sz="1000"/>
              <a:t>  NON              </a:t>
            </a:r>
            <a:r>
              <a:rPr lang="fr-FR" sz="1000">
                <a:sym typeface="Wingdings" pitchFamily="2" charset="2"/>
              </a:rPr>
              <a:t></a:t>
            </a:r>
            <a:r>
              <a:rPr lang="fr-FR" sz="1000"/>
              <a:t> OUI                       </a:t>
            </a:r>
          </a:p>
          <a:p>
            <a:pPr>
              <a:lnSpc>
                <a:spcPct val="80000"/>
              </a:lnSpc>
              <a:buFont typeface="Wingdings" pitchFamily="2" charset="2"/>
              <a:buNone/>
            </a:pPr>
            <a:r>
              <a:rPr lang="fr-FR" sz="1000"/>
              <a:t>         Préciser laquelle et le traitement : …………… </a:t>
            </a:r>
            <a:endParaRPr lang="en-US" sz="1000"/>
          </a:p>
        </p:txBody>
      </p:sp>
      <p:sp>
        <p:nvSpPr>
          <p:cNvPr id="47110" name="Rectangle 6"/>
          <p:cNvSpPr>
            <a:spLocks noGrp="1" noChangeArrowheads="1"/>
          </p:cNvSpPr>
          <p:nvPr>
            <p:ph type="body" sz="half" idx="2"/>
          </p:nvPr>
        </p:nvSpPr>
        <p:spPr>
          <a:xfrm>
            <a:off x="4640263" y="0"/>
            <a:ext cx="4503737" cy="6456363"/>
          </a:xfrm>
        </p:spPr>
        <p:txBody>
          <a:bodyPr/>
          <a:lstStyle/>
          <a:p>
            <a:pPr>
              <a:lnSpc>
                <a:spcPct val="80000"/>
              </a:lnSpc>
            </a:pPr>
            <a:r>
              <a:rPr lang="fr-FR" sz="1200"/>
              <a:t>Souffrez-vous de dépression, crise d’angoisse ou autre problème psychologique ?</a:t>
            </a:r>
          </a:p>
          <a:p>
            <a:pPr>
              <a:lnSpc>
                <a:spcPct val="80000"/>
              </a:lnSpc>
              <a:buFont typeface="Wingdings" pitchFamily="2" charset="2"/>
              <a:buNone/>
            </a:pPr>
            <a:endParaRPr lang="fr-FR" sz="1200"/>
          </a:p>
          <a:p>
            <a:pPr>
              <a:lnSpc>
                <a:spcPct val="80000"/>
              </a:lnSpc>
              <a:buFont typeface="Wingdings" pitchFamily="2" charset="2"/>
              <a:buNone/>
            </a:pPr>
            <a:r>
              <a:rPr lang="fr-FR" sz="1000"/>
              <a:t>    ⁭            	 </a:t>
            </a:r>
            <a:r>
              <a:rPr lang="fr-FR" sz="1000">
                <a:sym typeface="Wingdings" pitchFamily="2" charset="2"/>
              </a:rPr>
              <a:t></a:t>
            </a:r>
            <a:r>
              <a:rPr lang="fr-FR" sz="1000"/>
              <a:t> NON	     </a:t>
            </a:r>
            <a:r>
              <a:rPr lang="fr-FR" sz="1000">
                <a:sym typeface="Wingdings" pitchFamily="2" charset="2"/>
              </a:rPr>
              <a:t></a:t>
            </a:r>
            <a:r>
              <a:rPr lang="fr-FR" sz="1000"/>
              <a:t> OUI   </a:t>
            </a:r>
          </a:p>
          <a:p>
            <a:pPr>
              <a:lnSpc>
                <a:spcPct val="80000"/>
              </a:lnSpc>
              <a:buFont typeface="Wingdings" pitchFamily="2" charset="2"/>
              <a:buNone/>
            </a:pPr>
            <a:r>
              <a:rPr lang="fr-FR" sz="1000"/>
              <a:t>     Préciser et le traitement :  ……………………. …</a:t>
            </a:r>
          </a:p>
          <a:p>
            <a:pPr>
              <a:lnSpc>
                <a:spcPct val="80000"/>
              </a:lnSpc>
              <a:buFont typeface="Wingdings" pitchFamily="2" charset="2"/>
              <a:buNone/>
            </a:pPr>
            <a:r>
              <a:rPr lang="fr-FR" sz="1000"/>
              <a:t>                 </a:t>
            </a:r>
          </a:p>
          <a:p>
            <a:pPr>
              <a:lnSpc>
                <a:spcPct val="80000"/>
              </a:lnSpc>
            </a:pPr>
            <a:r>
              <a:rPr lang="fr-FR" sz="1200"/>
              <a:t>Etes-vous enceinte ?</a:t>
            </a:r>
            <a:r>
              <a:rPr lang="fr-FR" sz="1000"/>
              <a:t> ⁭      </a:t>
            </a:r>
          </a:p>
          <a:p>
            <a:pPr>
              <a:lnSpc>
                <a:spcPct val="80000"/>
              </a:lnSpc>
              <a:buFont typeface="Wingdings" pitchFamily="2" charset="2"/>
              <a:buNone/>
            </a:pPr>
            <a:r>
              <a:rPr lang="fr-FR" sz="1000"/>
              <a:t>                             </a:t>
            </a:r>
            <a:r>
              <a:rPr lang="fr-FR" sz="1000">
                <a:sym typeface="Wingdings" pitchFamily="2" charset="2"/>
              </a:rPr>
              <a:t></a:t>
            </a:r>
            <a:r>
              <a:rPr lang="fr-FR" sz="1000"/>
              <a:t> NON               </a:t>
            </a:r>
            <a:r>
              <a:rPr lang="fr-FR" sz="1000">
                <a:sym typeface="Wingdings" pitchFamily="2" charset="2"/>
              </a:rPr>
              <a:t></a:t>
            </a:r>
            <a:r>
              <a:rPr lang="fr-FR" sz="1000"/>
              <a:t> OUI </a:t>
            </a:r>
          </a:p>
          <a:p>
            <a:pPr>
              <a:lnSpc>
                <a:spcPct val="80000"/>
              </a:lnSpc>
              <a:buFont typeface="Wingdings" pitchFamily="2" charset="2"/>
              <a:buNone/>
            </a:pPr>
            <a:r>
              <a:rPr lang="fr-FR" sz="1000"/>
              <a:t>            </a:t>
            </a:r>
          </a:p>
          <a:p>
            <a:pPr>
              <a:lnSpc>
                <a:spcPct val="80000"/>
              </a:lnSpc>
            </a:pPr>
            <a:r>
              <a:rPr lang="fr-FR" sz="1200"/>
              <a:t>Avez-vous des problèmes ORL ?</a:t>
            </a:r>
            <a:r>
              <a:rPr lang="fr-FR" sz="1000"/>
              <a:t>    </a:t>
            </a:r>
          </a:p>
          <a:p>
            <a:pPr>
              <a:lnSpc>
                <a:spcPct val="80000"/>
              </a:lnSpc>
              <a:buFont typeface="Wingdings" pitchFamily="2" charset="2"/>
              <a:buNone/>
            </a:pPr>
            <a:r>
              <a:rPr lang="fr-FR" sz="1000"/>
              <a:t>    </a:t>
            </a:r>
          </a:p>
          <a:p>
            <a:pPr>
              <a:lnSpc>
                <a:spcPct val="80000"/>
              </a:lnSpc>
              <a:buFont typeface="Wingdings" pitchFamily="2" charset="2"/>
              <a:buNone/>
            </a:pPr>
            <a:r>
              <a:rPr lang="fr-FR" sz="1000"/>
              <a:t>                   </a:t>
            </a:r>
            <a:r>
              <a:rPr lang="fr-FR" sz="1000">
                <a:sym typeface="Wingdings" pitchFamily="2" charset="2"/>
              </a:rPr>
              <a:t></a:t>
            </a:r>
            <a:r>
              <a:rPr lang="fr-FR" sz="1000"/>
              <a:t> NON               </a:t>
            </a:r>
            <a:r>
              <a:rPr lang="fr-FR" sz="1000">
                <a:sym typeface="Wingdings" pitchFamily="2" charset="2"/>
              </a:rPr>
              <a:t></a:t>
            </a:r>
            <a:r>
              <a:rPr lang="fr-FR" sz="1000"/>
              <a:t> OUI                                                                                                          Préciser lesquels et le traitement : …………….             ………………………………………………………………….....….</a:t>
            </a:r>
          </a:p>
          <a:p>
            <a:pPr>
              <a:lnSpc>
                <a:spcPct val="80000"/>
              </a:lnSpc>
            </a:pPr>
            <a:endParaRPr lang="fr-FR" sz="1000"/>
          </a:p>
          <a:p>
            <a:pPr>
              <a:lnSpc>
                <a:spcPct val="80000"/>
              </a:lnSpc>
            </a:pPr>
            <a:r>
              <a:rPr lang="fr-FR" sz="1200"/>
              <a:t>Lors de précédentes missions ou après votre retour, avez-vous rencontré des problèmes de santé ? ⁭  </a:t>
            </a:r>
          </a:p>
          <a:p>
            <a:pPr>
              <a:lnSpc>
                <a:spcPct val="80000"/>
              </a:lnSpc>
              <a:buFont typeface="Wingdings" pitchFamily="2" charset="2"/>
              <a:buNone/>
            </a:pPr>
            <a:endParaRPr lang="fr-FR" sz="1200"/>
          </a:p>
          <a:p>
            <a:pPr>
              <a:lnSpc>
                <a:spcPct val="80000"/>
              </a:lnSpc>
              <a:buFont typeface="Wingdings" pitchFamily="2" charset="2"/>
              <a:buNone/>
            </a:pPr>
            <a:r>
              <a:rPr lang="fr-FR" sz="1000"/>
              <a:t>                              </a:t>
            </a:r>
            <a:r>
              <a:rPr lang="fr-FR" sz="1000">
                <a:sym typeface="Wingdings" pitchFamily="2" charset="2"/>
              </a:rPr>
              <a:t></a:t>
            </a:r>
            <a:r>
              <a:rPr lang="fr-FR" sz="1000"/>
              <a:t> NON             </a:t>
            </a:r>
            <a:r>
              <a:rPr lang="fr-FR" sz="1000">
                <a:sym typeface="Wingdings" pitchFamily="2" charset="2"/>
              </a:rPr>
              <a:t></a:t>
            </a:r>
            <a:r>
              <a:rPr lang="fr-FR" sz="1000"/>
              <a:t> OUI                                                                                                            Préciser lesquels : ……………………………….</a:t>
            </a:r>
          </a:p>
          <a:p>
            <a:pPr lvl="4">
              <a:lnSpc>
                <a:spcPct val="80000"/>
              </a:lnSpc>
            </a:pPr>
            <a:endParaRPr lang="fr-FR" sz="1000"/>
          </a:p>
          <a:p>
            <a:pPr lvl="4">
              <a:lnSpc>
                <a:spcPct val="80000"/>
              </a:lnSpc>
            </a:pPr>
            <a:endParaRPr lang="fr-FR" sz="1000"/>
          </a:p>
          <a:p>
            <a:pPr>
              <a:lnSpc>
                <a:spcPct val="80000"/>
              </a:lnSpc>
            </a:pPr>
            <a:r>
              <a:rPr lang="fr-FR" sz="1000"/>
              <a:t>Signature Infirmière :                          Signature collaborateur : </a:t>
            </a:r>
            <a:endParaRPr lang="en-US" sz="100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3"/>
          <p:cNvSpPr>
            <a:spLocks noGrp="1"/>
          </p:cNvSpPr>
          <p:nvPr>
            <p:ph type="sldNum" sz="quarter" idx="10"/>
          </p:nvPr>
        </p:nvSpPr>
        <p:spPr/>
        <p:txBody>
          <a:bodyPr/>
          <a:lstStyle/>
          <a:p>
            <a:fld id="{57606B35-A542-464B-91DA-23E5A3EF4023}" type="slidenum">
              <a:rPr lang="fr-FR"/>
              <a:pPr/>
              <a:t>11</a:t>
            </a:fld>
            <a:endParaRPr lang="fr-FR"/>
          </a:p>
        </p:txBody>
      </p:sp>
      <p:sp>
        <p:nvSpPr>
          <p:cNvPr id="4" name="Footer Placeholder 5"/>
          <p:cNvSpPr>
            <a:spLocks noGrp="1"/>
          </p:cNvSpPr>
          <p:nvPr>
            <p:ph type="ftr" sz="quarter" idx="12"/>
          </p:nvPr>
        </p:nvSpPr>
        <p:spPr/>
        <p:txBody>
          <a:bodyPr/>
          <a:lstStyle/>
          <a:p>
            <a:r>
              <a:rPr lang="fr-FR"/>
              <a:t>JER du GIT 21 juin 2012</a:t>
            </a:r>
            <a:endParaRPr lang="fr-FR" noProof="1"/>
          </a:p>
        </p:txBody>
      </p:sp>
      <p:sp>
        <p:nvSpPr>
          <p:cNvPr id="40963" name="Rectangle 3"/>
          <p:cNvSpPr>
            <a:spLocks noGrp="1" noChangeArrowheads="1"/>
          </p:cNvSpPr>
          <p:nvPr>
            <p:ph type="body" idx="1"/>
          </p:nvPr>
        </p:nvSpPr>
        <p:spPr>
          <a:xfrm>
            <a:off x="334963" y="0"/>
            <a:ext cx="8458200" cy="6596063"/>
          </a:xfrm>
        </p:spPr>
        <p:txBody>
          <a:bodyPr/>
          <a:lstStyle/>
          <a:p>
            <a:pPr>
              <a:lnSpc>
                <a:spcPct val="80000"/>
              </a:lnSpc>
              <a:buFont typeface="Wingdings" pitchFamily="2" charset="2"/>
              <a:buNone/>
            </a:pPr>
            <a:r>
              <a:rPr lang="fr-FR" sz="700"/>
              <a:t>								</a:t>
            </a:r>
          </a:p>
          <a:p>
            <a:pPr>
              <a:lnSpc>
                <a:spcPct val="80000"/>
              </a:lnSpc>
            </a:pPr>
            <a:r>
              <a:rPr lang="fr-FR" sz="700"/>
              <a:t>   </a:t>
            </a:r>
            <a:r>
              <a:rPr lang="fr-FR" sz="1400"/>
              <a:t>ESTI :  DEPART EN MISSION A L’ETRANGER                                                      Le : ………….</a:t>
            </a:r>
          </a:p>
          <a:p>
            <a:pPr>
              <a:lnSpc>
                <a:spcPct val="80000"/>
              </a:lnSpc>
              <a:buFont typeface="Wingdings" pitchFamily="2" charset="2"/>
              <a:buNone/>
            </a:pPr>
            <a:r>
              <a:rPr lang="fr-FR" sz="1400"/>
              <a:t>						</a:t>
            </a:r>
          </a:p>
          <a:p>
            <a:pPr>
              <a:lnSpc>
                <a:spcPct val="80000"/>
              </a:lnSpc>
            </a:pPr>
            <a:r>
              <a:rPr lang="fr-FR" sz="1400"/>
              <a:t>NOM :                                                        Destination :</a:t>
            </a:r>
          </a:p>
          <a:p>
            <a:pPr>
              <a:lnSpc>
                <a:spcPct val="80000"/>
              </a:lnSpc>
            </a:pPr>
            <a:r>
              <a:rPr lang="fr-FR" sz="1400"/>
              <a:t>Prénom :                                                    Durée :   </a:t>
            </a:r>
          </a:p>
          <a:p>
            <a:pPr>
              <a:lnSpc>
                <a:spcPct val="80000"/>
              </a:lnSpc>
              <a:buFont typeface="Wingdings" pitchFamily="2" charset="2"/>
              <a:buNone/>
            </a:pPr>
            <a:r>
              <a:rPr lang="fr-FR" sz="1400"/>
              <a:t>        Matricule :                                                 Climat :</a:t>
            </a:r>
          </a:p>
          <a:p>
            <a:pPr>
              <a:lnSpc>
                <a:spcPct val="80000"/>
              </a:lnSpc>
              <a:buFont typeface="Wingdings" pitchFamily="2" charset="2"/>
              <a:buNone/>
            </a:pPr>
            <a:endParaRPr lang="fr-FR" sz="1400" u="sng"/>
          </a:p>
          <a:p>
            <a:pPr>
              <a:lnSpc>
                <a:spcPct val="80000"/>
              </a:lnSpc>
              <a:buFont typeface="Wingdings" pitchFamily="2" charset="2"/>
              <a:buNone/>
            </a:pPr>
            <a:r>
              <a:rPr lang="fr-FR" sz="1400" u="sng"/>
              <a:t>SANTE</a:t>
            </a:r>
            <a:r>
              <a:rPr lang="fr-FR" sz="1400"/>
              <a:t>   								</a:t>
            </a:r>
          </a:p>
          <a:p>
            <a:pPr>
              <a:lnSpc>
                <a:spcPct val="80000"/>
              </a:lnSpc>
            </a:pPr>
            <a:r>
              <a:rPr lang="fr-FR" sz="1400"/>
              <a:t>Problèmes survenus depuis la dernière visite :</a:t>
            </a:r>
          </a:p>
          <a:p>
            <a:pPr>
              <a:lnSpc>
                <a:spcPct val="80000"/>
              </a:lnSpc>
            </a:pPr>
            <a:r>
              <a:rPr lang="fr-FR" sz="1400"/>
              <a:t>Problèmes ou douleurs actuels :</a:t>
            </a:r>
          </a:p>
          <a:p>
            <a:pPr>
              <a:lnSpc>
                <a:spcPct val="80000"/>
              </a:lnSpc>
            </a:pPr>
            <a:r>
              <a:rPr lang="fr-FR" sz="1400"/>
              <a:t>Sommeil :</a:t>
            </a:r>
          </a:p>
          <a:p>
            <a:pPr>
              <a:lnSpc>
                <a:spcPct val="80000"/>
              </a:lnSpc>
            </a:pPr>
            <a:endParaRPr lang="fr-FR" sz="1400" u="sng"/>
          </a:p>
          <a:p>
            <a:pPr>
              <a:lnSpc>
                <a:spcPct val="80000"/>
              </a:lnSpc>
              <a:buFont typeface="Wingdings" pitchFamily="2" charset="2"/>
              <a:buNone/>
            </a:pPr>
            <a:r>
              <a:rPr lang="fr-FR" sz="1400" u="sng"/>
              <a:t>TRAVAIL</a:t>
            </a:r>
            <a:r>
              <a:rPr lang="fr-FR" sz="1400"/>
              <a:t> : </a:t>
            </a:r>
          </a:p>
          <a:p>
            <a:pPr>
              <a:lnSpc>
                <a:spcPct val="80000"/>
              </a:lnSpc>
            </a:pPr>
            <a:r>
              <a:rPr lang="fr-FR" sz="1400"/>
              <a:t>niveau de formation initiale, compléter le curriculum laboris</a:t>
            </a:r>
          </a:p>
          <a:p>
            <a:pPr>
              <a:lnSpc>
                <a:spcPct val="80000"/>
              </a:lnSpc>
            </a:pPr>
            <a:r>
              <a:rPr lang="fr-FR" sz="1400"/>
              <a:t>Intitulé du poste, depuis quand :</a:t>
            </a:r>
          </a:p>
          <a:p>
            <a:pPr>
              <a:lnSpc>
                <a:spcPct val="80000"/>
              </a:lnSpc>
            </a:pPr>
            <a:r>
              <a:rPr lang="fr-FR" sz="1400"/>
              <a:t>Travail réalisé :</a:t>
            </a:r>
          </a:p>
          <a:p>
            <a:pPr>
              <a:lnSpc>
                <a:spcPct val="80000"/>
              </a:lnSpc>
            </a:pPr>
            <a:r>
              <a:rPr lang="fr-FR" sz="1400"/>
              <a:t>Changement depuis la dernière visite :</a:t>
            </a:r>
          </a:p>
          <a:p>
            <a:pPr>
              <a:lnSpc>
                <a:spcPct val="80000"/>
              </a:lnSpc>
            </a:pPr>
            <a:r>
              <a:rPr lang="fr-FR" sz="1400"/>
              <a:t>Ce qu’il aime le plus, le moins :</a:t>
            </a:r>
          </a:p>
          <a:p>
            <a:pPr>
              <a:lnSpc>
                <a:spcPct val="80000"/>
              </a:lnSpc>
            </a:pPr>
            <a:r>
              <a:rPr lang="fr-FR" sz="1400" u="sng"/>
              <a:t>Mission</a:t>
            </a:r>
            <a:r>
              <a:rPr lang="fr-FR" sz="1400"/>
              <a:t> :</a:t>
            </a:r>
          </a:p>
          <a:p>
            <a:pPr>
              <a:lnSpc>
                <a:spcPct val="80000"/>
              </a:lnSpc>
            </a:pPr>
            <a:r>
              <a:rPr lang="fr-FR" sz="1400"/>
              <a:t>1ère mission :                                             Volontaire :</a:t>
            </a:r>
          </a:p>
          <a:p>
            <a:pPr>
              <a:lnSpc>
                <a:spcPct val="80000"/>
              </a:lnSpc>
            </a:pPr>
            <a:r>
              <a:rPr lang="fr-FR" sz="1400"/>
              <a:t>Autres missions prévues :                       Où :</a:t>
            </a:r>
          </a:p>
          <a:p>
            <a:pPr>
              <a:lnSpc>
                <a:spcPct val="80000"/>
              </a:lnSpc>
            </a:pPr>
            <a:r>
              <a:rPr lang="fr-FR" sz="1400"/>
              <a:t>Connaissance pays :                                 Site :        </a:t>
            </a:r>
          </a:p>
          <a:p>
            <a:pPr>
              <a:lnSpc>
                <a:spcPct val="80000"/>
              </a:lnSpc>
            </a:pPr>
            <a:r>
              <a:rPr lang="fr-FR" sz="1400"/>
              <a:t>Objectif de la mission (contenu du travail) :</a:t>
            </a:r>
          </a:p>
          <a:p>
            <a:pPr>
              <a:lnSpc>
                <a:spcPct val="80000"/>
              </a:lnSpc>
            </a:pPr>
            <a:r>
              <a:rPr lang="fr-FR" sz="1400"/>
              <a:t>Ce qui lui plait le plus, ce qui lui semble le plus difficile :   </a:t>
            </a:r>
          </a:p>
          <a:p>
            <a:pPr>
              <a:lnSpc>
                <a:spcPct val="80000"/>
              </a:lnSpc>
              <a:buFont typeface="Wingdings" pitchFamily="2" charset="2"/>
              <a:buNone/>
            </a:pPr>
            <a:r>
              <a:rPr lang="fr-FR" sz="1400"/>
              <a:t>	Part-il seul ?Connait-il des personnes sur place ? </a:t>
            </a:r>
          </a:p>
          <a:p>
            <a:pPr>
              <a:lnSpc>
                <a:spcPct val="80000"/>
              </a:lnSpc>
            </a:pPr>
            <a:r>
              <a:rPr lang="fr-FR" sz="1400"/>
              <a:t>Impact vie privée :</a:t>
            </a:r>
          </a:p>
          <a:p>
            <a:pPr>
              <a:lnSpc>
                <a:spcPct val="80000"/>
              </a:lnSpc>
            </a:pPr>
            <a:r>
              <a:rPr lang="fr-FR" sz="1400"/>
              <a:t>A-t-il déjà voyagé (travail, loisirs) :</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3"/>
          <p:cNvSpPr>
            <a:spLocks noGrp="1"/>
          </p:cNvSpPr>
          <p:nvPr>
            <p:ph type="sldNum" sz="quarter" idx="10"/>
          </p:nvPr>
        </p:nvSpPr>
        <p:spPr/>
        <p:txBody>
          <a:bodyPr/>
          <a:lstStyle/>
          <a:p>
            <a:fld id="{44E65FA1-8822-40B5-B97D-39DD97EAD5BA}" type="slidenum">
              <a:rPr lang="fr-FR"/>
              <a:pPr/>
              <a:t>12</a:t>
            </a:fld>
            <a:endParaRPr lang="fr-FR"/>
          </a:p>
        </p:txBody>
      </p:sp>
      <p:sp>
        <p:nvSpPr>
          <p:cNvPr id="4" name="Footer Placeholder 5"/>
          <p:cNvSpPr>
            <a:spLocks noGrp="1"/>
          </p:cNvSpPr>
          <p:nvPr>
            <p:ph type="ftr" sz="quarter" idx="12"/>
          </p:nvPr>
        </p:nvSpPr>
        <p:spPr/>
        <p:txBody>
          <a:bodyPr/>
          <a:lstStyle/>
          <a:p>
            <a:r>
              <a:rPr lang="fr-FR"/>
              <a:t>JER du GIT 21 juin 2012</a:t>
            </a:r>
            <a:endParaRPr lang="fr-FR" noProof="1"/>
          </a:p>
        </p:txBody>
      </p:sp>
      <p:sp>
        <p:nvSpPr>
          <p:cNvPr id="41987" name="Rectangle 3"/>
          <p:cNvSpPr>
            <a:spLocks noGrp="1" noChangeArrowheads="1"/>
          </p:cNvSpPr>
          <p:nvPr>
            <p:ph type="body" idx="1"/>
          </p:nvPr>
        </p:nvSpPr>
        <p:spPr>
          <a:xfrm>
            <a:off x="334963" y="214313"/>
            <a:ext cx="8458200" cy="6086475"/>
          </a:xfrm>
        </p:spPr>
        <p:txBody>
          <a:bodyPr/>
          <a:lstStyle/>
          <a:p>
            <a:pPr>
              <a:lnSpc>
                <a:spcPct val="80000"/>
              </a:lnSpc>
              <a:buFont typeface="Wingdings" pitchFamily="2" charset="2"/>
              <a:buNone/>
            </a:pPr>
            <a:r>
              <a:rPr lang="fr-FR" sz="1400" u="sng"/>
              <a:t>RISQUES liés à la mission</a:t>
            </a:r>
          </a:p>
          <a:p>
            <a:pPr>
              <a:lnSpc>
                <a:spcPct val="80000"/>
              </a:lnSpc>
            </a:pPr>
            <a:endParaRPr lang="fr-FR" sz="1400"/>
          </a:p>
          <a:p>
            <a:pPr>
              <a:lnSpc>
                <a:spcPct val="80000"/>
              </a:lnSpc>
              <a:buFont typeface="Wingdings" pitchFamily="2" charset="2"/>
              <a:buNone/>
            </a:pPr>
            <a:r>
              <a:rPr lang="fr-FR" sz="1400">
                <a:sym typeface="Wingdings" pitchFamily="2" charset="2"/>
              </a:rPr>
              <a:t></a:t>
            </a:r>
            <a:r>
              <a:rPr lang="fr-FR" sz="1400"/>
              <a:t>  Voyage en avion (durée de vol):</a:t>
            </a:r>
          </a:p>
          <a:p>
            <a:pPr>
              <a:lnSpc>
                <a:spcPct val="80000"/>
              </a:lnSpc>
              <a:buFont typeface="Wingdings" pitchFamily="2" charset="2"/>
              <a:buNone/>
            </a:pPr>
            <a:r>
              <a:rPr lang="fr-FR" sz="1400">
                <a:sym typeface="Wingdings" pitchFamily="2" charset="2"/>
              </a:rPr>
              <a:t></a:t>
            </a:r>
            <a:r>
              <a:rPr lang="fr-FR" sz="1400"/>
              <a:t>  Décalage horaire (nombre d’heures) :</a:t>
            </a:r>
          </a:p>
          <a:p>
            <a:pPr>
              <a:lnSpc>
                <a:spcPct val="80000"/>
              </a:lnSpc>
              <a:buFont typeface="Wingdings" pitchFamily="2" charset="2"/>
              <a:buNone/>
            </a:pPr>
            <a:r>
              <a:rPr lang="fr-FR" sz="1400">
                <a:sym typeface="Wingdings" pitchFamily="2" charset="2"/>
              </a:rPr>
              <a:t> </a:t>
            </a:r>
            <a:r>
              <a:rPr lang="fr-FR" sz="1400"/>
              <a:t> Ambiance thermique (climat):</a:t>
            </a:r>
          </a:p>
          <a:p>
            <a:pPr>
              <a:lnSpc>
                <a:spcPct val="80000"/>
              </a:lnSpc>
              <a:buFont typeface="Wingdings" pitchFamily="2" charset="2"/>
              <a:buNone/>
            </a:pPr>
            <a:r>
              <a:rPr lang="fr-FR" sz="1400">
                <a:sym typeface="Wingdings" pitchFamily="2" charset="2"/>
              </a:rPr>
              <a:t></a:t>
            </a:r>
            <a:r>
              <a:rPr lang="fr-FR" sz="1400"/>
              <a:t>  Infectieux par piqûre d’insecte :</a:t>
            </a:r>
          </a:p>
          <a:p>
            <a:pPr>
              <a:lnSpc>
                <a:spcPct val="80000"/>
              </a:lnSpc>
              <a:buFont typeface="Wingdings" pitchFamily="2" charset="2"/>
              <a:buNone/>
            </a:pPr>
            <a:r>
              <a:rPr lang="fr-FR" sz="1400">
                <a:sym typeface="Wingdings" pitchFamily="2" charset="2"/>
              </a:rPr>
              <a:t></a:t>
            </a:r>
            <a:r>
              <a:rPr lang="fr-FR" sz="1400"/>
              <a:t>  Infectieux par l’alimentation, l’eau :</a:t>
            </a:r>
          </a:p>
          <a:p>
            <a:pPr>
              <a:lnSpc>
                <a:spcPct val="80000"/>
              </a:lnSpc>
              <a:buFont typeface="Wingdings" pitchFamily="2" charset="2"/>
              <a:buNone/>
            </a:pPr>
            <a:r>
              <a:rPr lang="fr-FR" sz="1400">
                <a:sym typeface="Wingdings" pitchFamily="2" charset="2"/>
              </a:rPr>
              <a:t> </a:t>
            </a:r>
            <a:r>
              <a:rPr lang="fr-FR" sz="1400"/>
              <a:t> Infectieux par transmission interhumaine :</a:t>
            </a:r>
          </a:p>
          <a:p>
            <a:pPr>
              <a:lnSpc>
                <a:spcPct val="80000"/>
              </a:lnSpc>
              <a:buFont typeface="Wingdings" pitchFamily="2" charset="2"/>
              <a:buNone/>
            </a:pPr>
            <a:r>
              <a:rPr lang="fr-FR" sz="1400">
                <a:sym typeface="Wingdings" pitchFamily="2" charset="2"/>
              </a:rPr>
              <a:t> </a:t>
            </a:r>
            <a:r>
              <a:rPr lang="fr-FR" sz="1400"/>
              <a:t> Routier (déplacements locaux):</a:t>
            </a:r>
          </a:p>
          <a:p>
            <a:pPr>
              <a:lnSpc>
                <a:spcPct val="80000"/>
              </a:lnSpc>
              <a:buFont typeface="Wingdings" pitchFamily="2" charset="2"/>
              <a:buNone/>
            </a:pPr>
            <a:r>
              <a:rPr lang="fr-FR" sz="1400">
                <a:sym typeface="Wingdings" pitchFamily="2" charset="2"/>
              </a:rPr>
              <a:t> </a:t>
            </a:r>
            <a:r>
              <a:rPr lang="fr-FR" sz="1400"/>
              <a:t> Insécurité, isolement :</a:t>
            </a:r>
          </a:p>
          <a:p>
            <a:pPr>
              <a:lnSpc>
                <a:spcPct val="80000"/>
              </a:lnSpc>
              <a:buFont typeface="Wingdings" pitchFamily="2" charset="2"/>
              <a:buNone/>
            </a:pPr>
            <a:r>
              <a:rPr lang="fr-FR" sz="1400">
                <a:sym typeface="Wingdings" pitchFamily="2" charset="2"/>
              </a:rPr>
              <a:t></a:t>
            </a:r>
            <a:r>
              <a:rPr lang="fr-FR" sz="1400"/>
              <a:t>  Travail sur place (usine, chantier, garage,…EPI)</a:t>
            </a:r>
          </a:p>
          <a:p>
            <a:pPr>
              <a:lnSpc>
                <a:spcPct val="80000"/>
              </a:lnSpc>
            </a:pPr>
            <a:endParaRPr lang="fr-FR" sz="1400"/>
          </a:p>
          <a:p>
            <a:pPr>
              <a:lnSpc>
                <a:spcPct val="80000"/>
              </a:lnSpc>
            </a:pPr>
            <a:r>
              <a:rPr lang="fr-FR" sz="1400"/>
              <a:t>Vaccinations : </a:t>
            </a:r>
          </a:p>
          <a:p>
            <a:pPr>
              <a:lnSpc>
                <a:spcPct val="80000"/>
              </a:lnSpc>
            </a:pPr>
            <a:endParaRPr lang="fr-FR" sz="1400"/>
          </a:p>
          <a:p>
            <a:pPr>
              <a:lnSpc>
                <a:spcPct val="80000"/>
              </a:lnSpc>
            </a:pPr>
            <a:r>
              <a:rPr lang="fr-FR" sz="1400"/>
              <a:t>Où s’informer : site intranet, fiches pays</a:t>
            </a:r>
          </a:p>
          <a:p>
            <a:pPr>
              <a:lnSpc>
                <a:spcPct val="80000"/>
              </a:lnSpc>
            </a:pPr>
            <a:r>
              <a:rPr lang="fr-FR" sz="1400"/>
              <a:t>Carte SOS :</a:t>
            </a:r>
          </a:p>
          <a:p>
            <a:pPr>
              <a:lnSpc>
                <a:spcPct val="80000"/>
              </a:lnSpc>
            </a:pPr>
            <a:endParaRPr lang="fr-FR" sz="1400"/>
          </a:p>
          <a:p>
            <a:pPr>
              <a:lnSpc>
                <a:spcPct val="80000"/>
              </a:lnSpc>
              <a:buFont typeface="Wingdings" pitchFamily="2" charset="2"/>
              <a:buNone/>
            </a:pPr>
            <a:r>
              <a:rPr lang="fr-FR" sz="1400" u="sng"/>
              <a:t>SYNTHESE</a:t>
            </a:r>
            <a:r>
              <a:rPr lang="fr-FR" sz="1400"/>
              <a:t> :</a:t>
            </a:r>
          </a:p>
          <a:p>
            <a:pPr>
              <a:lnSpc>
                <a:spcPct val="80000"/>
              </a:lnSpc>
            </a:pPr>
            <a:endParaRPr lang="fr-FR" sz="1400"/>
          </a:p>
          <a:p>
            <a:pPr>
              <a:lnSpc>
                <a:spcPct val="80000"/>
              </a:lnSpc>
            </a:pPr>
            <a:endParaRPr lang="fr-FR" sz="1400"/>
          </a:p>
          <a:p>
            <a:pPr>
              <a:lnSpc>
                <a:spcPct val="80000"/>
              </a:lnSpc>
            </a:pPr>
            <a:endParaRPr lang="fr-FR" sz="1400"/>
          </a:p>
          <a:p>
            <a:pPr>
              <a:lnSpc>
                <a:spcPct val="80000"/>
              </a:lnSpc>
            </a:pPr>
            <a:r>
              <a:rPr lang="fr-FR" sz="1400"/>
              <a:t>Adressé au médecin du travail :     </a:t>
            </a:r>
            <a:r>
              <a:rPr lang="fr-FR" sz="1400">
                <a:sym typeface="Wingdings" pitchFamily="2" charset="2"/>
              </a:rPr>
              <a:t></a:t>
            </a:r>
            <a:r>
              <a:rPr lang="fr-FR" sz="1400"/>
              <a:t>   OUI                      </a:t>
            </a:r>
            <a:r>
              <a:rPr lang="fr-FR" sz="1400">
                <a:sym typeface="Wingdings" pitchFamily="2" charset="2"/>
              </a:rPr>
              <a:t></a:t>
            </a:r>
            <a:r>
              <a:rPr lang="fr-FR" sz="1400"/>
              <a:t>   NON</a:t>
            </a:r>
          </a:p>
          <a:p>
            <a:pPr>
              <a:lnSpc>
                <a:spcPct val="80000"/>
              </a:lnSpc>
            </a:pPr>
            <a:endParaRPr lang="fr-FR" sz="1400"/>
          </a:p>
          <a:p>
            <a:pPr>
              <a:lnSpc>
                <a:spcPct val="80000"/>
              </a:lnSpc>
            </a:pPr>
            <a:r>
              <a:rPr lang="fr-FR" sz="1400"/>
              <a:t>Signature Infirmière				Visa Médecin</a:t>
            </a:r>
            <a:endParaRPr lang="en-US" sz="1400"/>
          </a:p>
          <a:p>
            <a:pPr>
              <a:lnSpc>
                <a:spcPct val="80000"/>
              </a:lnSpc>
            </a:pPr>
            <a:endParaRPr lang="en-US" sz="140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3"/>
          <p:cNvSpPr>
            <a:spLocks noGrp="1"/>
          </p:cNvSpPr>
          <p:nvPr>
            <p:ph type="sldNum" sz="quarter" idx="10"/>
          </p:nvPr>
        </p:nvSpPr>
        <p:spPr/>
        <p:txBody>
          <a:bodyPr/>
          <a:lstStyle/>
          <a:p>
            <a:fld id="{5403042F-9B73-466F-9658-7C323BAAF299}" type="slidenum">
              <a:rPr lang="fr-FR"/>
              <a:pPr/>
              <a:t>13</a:t>
            </a:fld>
            <a:endParaRPr lang="fr-FR"/>
          </a:p>
        </p:txBody>
      </p:sp>
      <p:sp>
        <p:nvSpPr>
          <p:cNvPr id="4" name="Footer Placeholder 5"/>
          <p:cNvSpPr>
            <a:spLocks noGrp="1"/>
          </p:cNvSpPr>
          <p:nvPr>
            <p:ph type="ftr" sz="quarter" idx="12"/>
          </p:nvPr>
        </p:nvSpPr>
        <p:spPr/>
        <p:txBody>
          <a:bodyPr/>
          <a:lstStyle/>
          <a:p>
            <a:r>
              <a:rPr lang="fr-FR"/>
              <a:t>JER du GIT 21 juin 2012</a:t>
            </a:r>
            <a:endParaRPr lang="fr-FR" noProof="1"/>
          </a:p>
        </p:txBody>
      </p:sp>
      <p:sp>
        <p:nvSpPr>
          <p:cNvPr id="49155" name="Rectangle 3"/>
          <p:cNvSpPr>
            <a:spLocks noGrp="1" noChangeArrowheads="1"/>
          </p:cNvSpPr>
          <p:nvPr>
            <p:ph type="body" idx="1"/>
          </p:nvPr>
        </p:nvSpPr>
        <p:spPr>
          <a:xfrm>
            <a:off x="0" y="0"/>
            <a:ext cx="9144000" cy="6386513"/>
          </a:xfrm>
        </p:spPr>
        <p:txBody>
          <a:bodyPr/>
          <a:lstStyle/>
          <a:p>
            <a:pPr>
              <a:lnSpc>
                <a:spcPct val="80000"/>
              </a:lnSpc>
            </a:pPr>
            <a:r>
              <a:rPr lang="fr-FR" sz="1600"/>
              <a:t>FICHE CONSEILS INFIRMIERS « VOYAGE EN AVION »</a:t>
            </a:r>
            <a:endParaRPr lang="fr-FR" sz="1600" u="sng"/>
          </a:p>
          <a:p>
            <a:pPr>
              <a:lnSpc>
                <a:spcPct val="80000"/>
              </a:lnSpc>
            </a:pPr>
            <a:r>
              <a:rPr lang="fr-FR" sz="1600" u="sng"/>
              <a:t>Sécheresse de l’air</a:t>
            </a:r>
            <a:r>
              <a:rPr lang="fr-FR" sz="1600"/>
              <a:t> :</a:t>
            </a:r>
          </a:p>
          <a:p>
            <a:pPr>
              <a:lnSpc>
                <a:spcPct val="80000"/>
              </a:lnSpc>
              <a:buFont typeface="Wingdings" pitchFamily="2" charset="2"/>
              <a:buNone/>
            </a:pPr>
            <a:r>
              <a:rPr lang="fr-FR" sz="1600"/>
              <a:t>	Retirer ses lentilles pendant le vol</a:t>
            </a:r>
          </a:p>
          <a:p>
            <a:pPr>
              <a:lnSpc>
                <a:spcPct val="80000"/>
              </a:lnSpc>
              <a:buFont typeface="Wingdings" pitchFamily="2" charset="2"/>
              <a:buNone/>
            </a:pPr>
            <a:r>
              <a:rPr lang="fr-FR" sz="1600"/>
              <a:t>	Boire abondamment (éviter l’alcool) : un litre d’eau pour 4h de vol.</a:t>
            </a:r>
            <a:endParaRPr lang="fr-FR" sz="1600" u="sng"/>
          </a:p>
          <a:p>
            <a:pPr>
              <a:lnSpc>
                <a:spcPct val="80000"/>
              </a:lnSpc>
            </a:pPr>
            <a:r>
              <a:rPr lang="fr-FR" sz="1600" u="sng"/>
              <a:t>Variations de pressions</a:t>
            </a:r>
            <a:r>
              <a:rPr lang="fr-FR" sz="1600"/>
              <a:t> (décollage et atterrissage) :</a:t>
            </a:r>
          </a:p>
          <a:p>
            <a:pPr>
              <a:lnSpc>
                <a:spcPct val="80000"/>
              </a:lnSpc>
              <a:buFont typeface="Wingdings" pitchFamily="2" charset="2"/>
              <a:buNone/>
            </a:pPr>
            <a:r>
              <a:rPr lang="fr-FR" sz="1600"/>
              <a:t>	Sensations désagréables, douleurs d’oreilles notamment lorsque les fosses nasales sont partiellement obstruées (sinusites, rhinites.) sucer un bonbon, mâcher un chewing-gum peut aider à égaliser les pressions. </a:t>
            </a:r>
          </a:p>
          <a:p>
            <a:pPr>
              <a:lnSpc>
                <a:spcPct val="80000"/>
              </a:lnSpc>
              <a:buFont typeface="Wingdings" pitchFamily="2" charset="2"/>
              <a:buNone/>
            </a:pPr>
            <a:r>
              <a:rPr lang="fr-FR" sz="1600"/>
              <a:t>	Manœuvre de Vasalva (souffler en se bouchant le nez)</a:t>
            </a:r>
            <a:endParaRPr lang="fr-FR" sz="1600" u="sng"/>
          </a:p>
          <a:p>
            <a:pPr>
              <a:lnSpc>
                <a:spcPct val="80000"/>
              </a:lnSpc>
            </a:pPr>
            <a:r>
              <a:rPr lang="fr-FR" sz="1600" u="sng"/>
              <a:t>Diminution de la Pression barométrique</a:t>
            </a:r>
            <a:r>
              <a:rPr lang="fr-FR" sz="1600"/>
              <a:t> (la pressurisation dans les cabines équivaut à une altitude de 2000/2200m)</a:t>
            </a:r>
          </a:p>
          <a:p>
            <a:pPr>
              <a:lnSpc>
                <a:spcPct val="80000"/>
              </a:lnSpc>
              <a:buFont typeface="Wingdings" pitchFamily="2" charset="2"/>
              <a:buNone/>
            </a:pPr>
            <a:r>
              <a:rPr lang="fr-FR" sz="1600"/>
              <a:t>	Distension gazeuse intestinale :</a:t>
            </a:r>
          </a:p>
          <a:p>
            <a:pPr>
              <a:lnSpc>
                <a:spcPct val="80000"/>
              </a:lnSpc>
              <a:buFont typeface="Wingdings" pitchFamily="2" charset="2"/>
              <a:buNone/>
            </a:pPr>
            <a:r>
              <a:rPr lang="fr-FR" sz="1600"/>
              <a:t>	Porter des vêtements amples, pas de gaine, de pantalon serré, ni de ceinture serrée.</a:t>
            </a:r>
          </a:p>
          <a:p>
            <a:pPr>
              <a:lnSpc>
                <a:spcPct val="80000"/>
              </a:lnSpc>
              <a:buFont typeface="Wingdings" pitchFamily="2" charset="2"/>
              <a:buNone/>
            </a:pPr>
            <a:r>
              <a:rPr lang="fr-FR" sz="1600"/>
              <a:t>	Eviter de consommer des aliments favorisant la formation de gaz tel que : légumes secs, lait, boissons gazeuses.</a:t>
            </a:r>
          </a:p>
          <a:p>
            <a:pPr>
              <a:lnSpc>
                <a:spcPct val="80000"/>
              </a:lnSpc>
              <a:buFont typeface="Wingdings" pitchFamily="2" charset="2"/>
              <a:buNone/>
            </a:pPr>
            <a:r>
              <a:rPr lang="fr-FR" sz="1600"/>
              <a:t>	La distension gazeuse peut être limitée par des adsorbants type diosmectite.</a:t>
            </a:r>
            <a:endParaRPr lang="fr-FR" sz="1600" u="sng"/>
          </a:p>
          <a:p>
            <a:pPr>
              <a:lnSpc>
                <a:spcPct val="80000"/>
              </a:lnSpc>
            </a:pPr>
            <a:r>
              <a:rPr lang="fr-FR" sz="1600" u="sng"/>
              <a:t>+ Immobilité</a:t>
            </a:r>
            <a:r>
              <a:rPr lang="fr-FR" sz="1600"/>
              <a:t> : risque de thrombose veineuse</a:t>
            </a:r>
          </a:p>
          <a:p>
            <a:pPr>
              <a:lnSpc>
                <a:spcPct val="80000"/>
              </a:lnSpc>
              <a:buFont typeface="Wingdings" pitchFamily="2" charset="2"/>
              <a:buNone/>
            </a:pPr>
            <a:r>
              <a:rPr lang="fr-FR" sz="1600"/>
              <a:t>	Eviter alcool, somnifère, boire de l’eau.</a:t>
            </a:r>
          </a:p>
          <a:p>
            <a:pPr>
              <a:lnSpc>
                <a:spcPct val="80000"/>
              </a:lnSpc>
              <a:buFont typeface="Wingdings" pitchFamily="2" charset="2"/>
              <a:buNone/>
            </a:pPr>
            <a:r>
              <a:rPr lang="fr-FR" sz="1600"/>
              <a:t>	Ne pas croiser les jambes, éviter les bottes serrées, prévoir des chaussures larges.</a:t>
            </a:r>
          </a:p>
          <a:p>
            <a:pPr>
              <a:lnSpc>
                <a:spcPct val="80000"/>
              </a:lnSpc>
              <a:buFont typeface="Wingdings" pitchFamily="2" charset="2"/>
              <a:buNone/>
            </a:pPr>
            <a:r>
              <a:rPr lang="fr-FR" sz="1600"/>
              <a:t>	Se lever régulièrement et marcher toutes les 2 heures.</a:t>
            </a:r>
            <a:endParaRPr lang="fr-FR" sz="1600" u="sng"/>
          </a:p>
          <a:p>
            <a:pPr>
              <a:lnSpc>
                <a:spcPct val="80000"/>
              </a:lnSpc>
            </a:pPr>
            <a:r>
              <a:rPr lang="fr-FR" sz="1600" u="sng"/>
              <a:t>Mal des transports</a:t>
            </a:r>
            <a:r>
              <a:rPr lang="fr-FR" sz="1600"/>
              <a:t> : choisir une place proche du centre de </a:t>
            </a:r>
          </a:p>
          <a:p>
            <a:pPr>
              <a:lnSpc>
                <a:spcPct val="80000"/>
              </a:lnSpc>
              <a:buFont typeface="Wingdings" pitchFamily="2" charset="2"/>
              <a:buNone/>
            </a:pPr>
            <a:r>
              <a:rPr lang="fr-FR" sz="1600"/>
              <a:t>	gravité de l’appareil.</a:t>
            </a:r>
          </a:p>
          <a:p>
            <a:pPr>
              <a:lnSpc>
                <a:spcPct val="80000"/>
              </a:lnSpc>
            </a:pPr>
            <a:r>
              <a:rPr lang="fr-FR" sz="1600"/>
              <a:t>Pour le décalage horaire voire fiche spécifique.</a:t>
            </a:r>
            <a:endParaRPr lang="en-US" sz="160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AF99DA0A-F4DF-46C4-AC0E-7A628236A009}" type="slidenum">
              <a:rPr lang="fr-FR"/>
              <a:pPr/>
              <a:t>14</a:t>
            </a:fld>
            <a:endParaRPr lang="fr-FR"/>
          </a:p>
        </p:txBody>
      </p:sp>
      <p:sp>
        <p:nvSpPr>
          <p:cNvPr id="5" name="Footer Placeholder 5"/>
          <p:cNvSpPr>
            <a:spLocks noGrp="1"/>
          </p:cNvSpPr>
          <p:nvPr>
            <p:ph type="ftr" sz="quarter" idx="12"/>
          </p:nvPr>
        </p:nvSpPr>
        <p:spPr/>
        <p:txBody>
          <a:bodyPr/>
          <a:lstStyle/>
          <a:p>
            <a:r>
              <a:rPr lang="fr-FR"/>
              <a:t>JER du GIT 21 juin 2012</a:t>
            </a:r>
            <a:endParaRPr lang="fr-FR" noProof="1"/>
          </a:p>
        </p:txBody>
      </p:sp>
      <p:sp>
        <p:nvSpPr>
          <p:cNvPr id="45058" name="Rectangle 2"/>
          <p:cNvSpPr>
            <a:spLocks noGrp="1" noChangeArrowheads="1"/>
          </p:cNvSpPr>
          <p:nvPr>
            <p:ph type="title"/>
          </p:nvPr>
        </p:nvSpPr>
        <p:spPr>
          <a:solidFill>
            <a:srgbClr val="FFCC00"/>
          </a:solidFill>
        </p:spPr>
        <p:txBody>
          <a:bodyPr/>
          <a:lstStyle/>
          <a:p>
            <a:r>
              <a:rPr lang="fr-FR"/>
              <a:t>AVANTAGES</a:t>
            </a:r>
            <a:endParaRPr lang="en-US"/>
          </a:p>
        </p:txBody>
      </p:sp>
      <p:sp>
        <p:nvSpPr>
          <p:cNvPr id="45059" name="Rectangle 3"/>
          <p:cNvSpPr>
            <a:spLocks noGrp="1" noChangeArrowheads="1"/>
          </p:cNvSpPr>
          <p:nvPr>
            <p:ph type="body" idx="1"/>
          </p:nvPr>
        </p:nvSpPr>
        <p:spPr>
          <a:xfrm>
            <a:off x="334963" y="1027113"/>
            <a:ext cx="8458200" cy="5102225"/>
          </a:xfrm>
        </p:spPr>
        <p:txBody>
          <a:bodyPr/>
          <a:lstStyle/>
          <a:p>
            <a:pPr>
              <a:lnSpc>
                <a:spcPct val="90000"/>
              </a:lnSpc>
            </a:pPr>
            <a:r>
              <a:rPr lang="fr-FR"/>
              <a:t>Traçabilité des risques professionnels</a:t>
            </a:r>
          </a:p>
          <a:p>
            <a:pPr>
              <a:lnSpc>
                <a:spcPct val="90000"/>
              </a:lnSpc>
            </a:pPr>
            <a:r>
              <a:rPr lang="fr-FR"/>
              <a:t>Recueil d’informations</a:t>
            </a:r>
          </a:p>
          <a:p>
            <a:pPr>
              <a:lnSpc>
                <a:spcPct val="90000"/>
              </a:lnSpc>
            </a:pPr>
            <a:r>
              <a:rPr lang="fr-FR"/>
              <a:t>L’IST voit les salariés qui relèvent de sa compétence, le médecin du travail n’intervient que lorsque sont expertise est nécessaire : temps médical libéré.</a:t>
            </a:r>
          </a:p>
          <a:p>
            <a:pPr>
              <a:lnSpc>
                <a:spcPct val="90000"/>
              </a:lnSpc>
            </a:pPr>
            <a:r>
              <a:rPr lang="fr-FR"/>
              <a:t>Proximité de l’IST avec les salariés</a:t>
            </a:r>
          </a:p>
          <a:p>
            <a:pPr>
              <a:lnSpc>
                <a:spcPct val="90000"/>
              </a:lnSpc>
            </a:pPr>
            <a:r>
              <a:rPr lang="fr-FR"/>
              <a:t>Diversifie les pratiques infirmières, valorise le métier et permet de développer le rôle propre.</a:t>
            </a:r>
          </a:p>
          <a:p>
            <a:pPr>
              <a:lnSpc>
                <a:spcPct val="90000"/>
              </a:lnSpc>
            </a:pPr>
            <a:r>
              <a:rPr lang="fr-FR"/>
              <a:t>Enrichissement des relations avec les salariés et le médecin.</a:t>
            </a:r>
          </a:p>
          <a:p>
            <a:pPr>
              <a:lnSpc>
                <a:spcPct val="90000"/>
              </a:lnSpc>
            </a:pPr>
            <a:r>
              <a:rPr lang="fr-FR"/>
              <a:t>Complémentarité des approches médicales et infirmières.</a:t>
            </a:r>
          </a:p>
          <a:p>
            <a:pPr>
              <a:lnSpc>
                <a:spcPct val="90000"/>
              </a:lnSpc>
            </a:pPr>
            <a:r>
              <a:rPr lang="fr-FR"/>
              <a:t>Enrichissement du suivi du salarié.</a:t>
            </a:r>
          </a:p>
          <a:p>
            <a:pPr>
              <a:lnSpc>
                <a:spcPct val="90000"/>
              </a:lnSpc>
            </a:pPr>
            <a:r>
              <a:rPr lang="fr-FR"/>
              <a:t>Mise en évidence de problématiques relatives au contexte économique actuel </a:t>
            </a:r>
            <a:r>
              <a:rPr lang="fr-FR" b="0"/>
              <a:t>(transferts de connaissance vers l’étranger, priorité des préoccupations économiques / humaines)</a:t>
            </a:r>
          </a:p>
          <a:p>
            <a:pPr>
              <a:lnSpc>
                <a:spcPct val="90000"/>
              </a:lnSpc>
            </a:pPr>
            <a:endParaRPr lang="en-US" b="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1BF665A7-0FE8-4F8C-8D03-4741696780A9}" type="slidenum">
              <a:rPr lang="fr-FR"/>
              <a:pPr/>
              <a:t>15</a:t>
            </a:fld>
            <a:endParaRPr lang="fr-FR"/>
          </a:p>
        </p:txBody>
      </p:sp>
      <p:sp>
        <p:nvSpPr>
          <p:cNvPr id="5" name="Footer Placeholder 5"/>
          <p:cNvSpPr>
            <a:spLocks noGrp="1"/>
          </p:cNvSpPr>
          <p:nvPr>
            <p:ph type="ftr" sz="quarter" idx="12"/>
          </p:nvPr>
        </p:nvSpPr>
        <p:spPr/>
        <p:txBody>
          <a:bodyPr/>
          <a:lstStyle/>
          <a:p>
            <a:r>
              <a:rPr lang="fr-FR"/>
              <a:t>JER du GIT 21 juin 2012</a:t>
            </a:r>
            <a:endParaRPr lang="fr-FR" noProof="1"/>
          </a:p>
        </p:txBody>
      </p:sp>
      <p:sp>
        <p:nvSpPr>
          <p:cNvPr id="50178" name="Rectangle 2"/>
          <p:cNvSpPr>
            <a:spLocks noGrp="1" noChangeArrowheads="1"/>
          </p:cNvSpPr>
          <p:nvPr>
            <p:ph type="title"/>
          </p:nvPr>
        </p:nvSpPr>
        <p:spPr>
          <a:solidFill>
            <a:srgbClr val="FFCC00"/>
          </a:solidFill>
        </p:spPr>
        <p:txBody>
          <a:bodyPr/>
          <a:lstStyle/>
          <a:p>
            <a:r>
              <a:rPr lang="fr-FR"/>
              <a:t>O</a:t>
            </a:r>
            <a:r>
              <a:rPr lang="en-US">
                <a:cs typeface="Arial" charset="0"/>
              </a:rPr>
              <a:t>Ù EN EST-ON ?</a:t>
            </a:r>
          </a:p>
        </p:txBody>
      </p:sp>
      <p:sp>
        <p:nvSpPr>
          <p:cNvPr id="50179" name="Rectangle 3"/>
          <p:cNvSpPr>
            <a:spLocks noGrp="1" noChangeArrowheads="1"/>
          </p:cNvSpPr>
          <p:nvPr>
            <p:ph type="body" idx="1"/>
          </p:nvPr>
        </p:nvSpPr>
        <p:spPr>
          <a:xfrm>
            <a:off x="334963" y="1154113"/>
            <a:ext cx="8458200" cy="5116512"/>
          </a:xfrm>
        </p:spPr>
        <p:txBody>
          <a:bodyPr/>
          <a:lstStyle/>
          <a:p>
            <a:r>
              <a:rPr lang="fr-FR"/>
              <a:t>Réforme médecine du travail: loi n°2011-867 du 20 juillet 2011</a:t>
            </a:r>
          </a:p>
          <a:p>
            <a:pPr>
              <a:buFont typeface="Wingdings" pitchFamily="2" charset="2"/>
              <a:buNone/>
            </a:pPr>
            <a:endParaRPr lang="fr-FR"/>
          </a:p>
          <a:p>
            <a:r>
              <a:rPr lang="fr-FR" b="0"/>
              <a:t>Une pluridisciplinarité devenue réalité</a:t>
            </a:r>
          </a:p>
          <a:p>
            <a:pPr>
              <a:buFont typeface="Wingdings" pitchFamily="2" charset="2"/>
              <a:buNone/>
            </a:pPr>
            <a:endParaRPr lang="fr-FR" b="0"/>
          </a:p>
          <a:p>
            <a:pPr lvl="1"/>
            <a:r>
              <a:rPr lang="fr-FR"/>
              <a:t>Art. L. 4622-8. - Les missions des services de santé au travail sont assurées par une équipe pluridisciplinaire de</a:t>
            </a:r>
            <a:r>
              <a:rPr lang="fr-FR" b="1"/>
              <a:t> </a:t>
            </a:r>
            <a:r>
              <a:rPr lang="fr-FR"/>
              <a:t>santé au travail comprenant des médecins du travail, des intervenants en prévention des risques professionnels et </a:t>
            </a:r>
            <a:r>
              <a:rPr lang="fr-FR" b="1"/>
              <a:t>des infirmiers</a:t>
            </a:r>
            <a:r>
              <a:rPr lang="fr-FR"/>
              <a:t>. </a:t>
            </a:r>
          </a:p>
          <a:p>
            <a:pPr lvl="1"/>
            <a:endParaRPr lang="fr-FR" b="1"/>
          </a:p>
          <a:p>
            <a:r>
              <a:rPr lang="fr-FR" b="0"/>
              <a:t>Mais persistent des questions</a:t>
            </a:r>
          </a:p>
          <a:p>
            <a:pPr>
              <a:buFont typeface="Wingdings" pitchFamily="2" charset="2"/>
              <a:buNone/>
            </a:pPr>
            <a:endParaRPr lang="fr-FR" b="0"/>
          </a:p>
          <a:p>
            <a:pPr lvl="1"/>
            <a:r>
              <a:rPr lang="fr-FR"/>
              <a:t>Quelles formations ?</a:t>
            </a:r>
          </a:p>
          <a:p>
            <a:pPr lvl="1"/>
            <a:r>
              <a:rPr lang="fr-FR"/>
              <a:t>Place des protocoles ?</a:t>
            </a:r>
          </a:p>
          <a:p>
            <a:pPr lvl="1">
              <a:buFont typeface="Wingdings" pitchFamily="2" charset="2"/>
              <a:buNone/>
            </a:pPr>
            <a:endParaRPr lang="fr-F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1"/>
          <p:cNvSpPr>
            <a:spLocks noGrp="1"/>
          </p:cNvSpPr>
          <p:nvPr>
            <p:ph type="sldNum" sz="quarter" idx="10"/>
          </p:nvPr>
        </p:nvSpPr>
        <p:spPr/>
        <p:txBody>
          <a:bodyPr/>
          <a:lstStyle/>
          <a:p>
            <a:fld id="{BDB159D3-088A-477D-B8C5-130960C54D10}" type="slidenum">
              <a:rPr lang="fr-FR"/>
              <a:pPr/>
              <a:t>16</a:t>
            </a:fld>
            <a:endParaRPr lang="fr-FR"/>
          </a:p>
        </p:txBody>
      </p:sp>
      <p:sp>
        <p:nvSpPr>
          <p:cNvPr id="6" name="Footer Placeholder 3"/>
          <p:cNvSpPr>
            <a:spLocks noGrp="1"/>
          </p:cNvSpPr>
          <p:nvPr>
            <p:ph type="ftr" sz="quarter" idx="12"/>
          </p:nvPr>
        </p:nvSpPr>
        <p:spPr/>
        <p:txBody>
          <a:bodyPr/>
          <a:lstStyle/>
          <a:p>
            <a:r>
              <a:rPr lang="fr-FR"/>
              <a:t>JER du GIT 21 juin 2012</a:t>
            </a:r>
            <a:endParaRPr lang="fr-FR" noProof="1"/>
          </a:p>
        </p:txBody>
      </p:sp>
      <p:sp>
        <p:nvSpPr>
          <p:cNvPr id="55298" name="Rectangle 2"/>
          <p:cNvSpPr>
            <a:spLocks noGrp="1" noChangeArrowheads="1"/>
          </p:cNvSpPr>
          <p:nvPr>
            <p:ph type="title" idx="4294967295"/>
          </p:nvPr>
        </p:nvSpPr>
        <p:spPr>
          <a:solidFill>
            <a:schemeClr val="accent1"/>
          </a:solidFill>
        </p:spPr>
        <p:txBody>
          <a:bodyPr lIns="0" tIns="0" rIns="0" bIns="0" anchor="t"/>
          <a:lstStyle/>
          <a:p>
            <a:r>
              <a:rPr lang="fr-FR">
                <a:solidFill>
                  <a:schemeClr val="tx1"/>
                </a:solidFill>
              </a:rPr>
              <a:t>VOLONT</a:t>
            </a:r>
            <a:r>
              <a:rPr lang="en-US">
                <a:solidFill>
                  <a:schemeClr val="tx1"/>
                </a:solidFill>
                <a:cs typeface="Arial" charset="0"/>
              </a:rPr>
              <a:t>É DE L’ENTREPRISE</a:t>
            </a:r>
          </a:p>
        </p:txBody>
      </p:sp>
      <p:sp>
        <p:nvSpPr>
          <p:cNvPr id="55299" name="Rectangle 3"/>
          <p:cNvSpPr>
            <a:spLocks noGrp="1" noChangeArrowheads="1"/>
          </p:cNvSpPr>
          <p:nvPr>
            <p:ph type="body" idx="4294967295"/>
          </p:nvPr>
        </p:nvSpPr>
        <p:spPr>
          <a:ln/>
        </p:spPr>
        <p:txBody>
          <a:bodyPr/>
          <a:lstStyle/>
          <a:p>
            <a:pPr marL="177800" indent="-177800"/>
            <a:endParaRPr lang="en-US"/>
          </a:p>
        </p:txBody>
      </p:sp>
      <p:sp>
        <p:nvSpPr>
          <p:cNvPr id="55300" name="Rectangle 4"/>
          <p:cNvSpPr>
            <a:spLocks noChangeArrowheads="1"/>
          </p:cNvSpPr>
          <p:nvPr/>
        </p:nvSpPr>
        <p:spPr bwMode="auto">
          <a:xfrm>
            <a:off x="334963" y="1027113"/>
            <a:ext cx="8458200" cy="4302125"/>
          </a:xfrm>
          <a:prstGeom prst="rect">
            <a:avLst/>
          </a:prstGeom>
          <a:noFill/>
          <a:ln w="9525">
            <a:noFill/>
            <a:miter lim="800000"/>
            <a:headEnd/>
            <a:tailEnd/>
          </a:ln>
          <a:effectLst/>
        </p:spPr>
        <p:txBody>
          <a:bodyPr>
            <a:spAutoFit/>
          </a:bodyPr>
          <a:lstStyle/>
          <a:p>
            <a:endParaRPr lang="fr-FR" b="1"/>
          </a:p>
          <a:p>
            <a:pPr lvl="1"/>
            <a:endParaRPr lang="fr-FR"/>
          </a:p>
          <a:p>
            <a:pPr lvl="1"/>
            <a:endParaRPr lang="fr-FR"/>
          </a:p>
          <a:p>
            <a:pPr lvl="1"/>
            <a:r>
              <a:rPr lang="fr-FR"/>
              <a:t>Plusieurs expériences d’ESTI mises en place</a:t>
            </a:r>
          </a:p>
          <a:p>
            <a:pPr lvl="1"/>
            <a:endParaRPr lang="fr-FR"/>
          </a:p>
          <a:p>
            <a:pPr lvl="1"/>
            <a:r>
              <a:rPr lang="fr-FR"/>
              <a:t>Formation d’ infirmières à la licence</a:t>
            </a:r>
          </a:p>
          <a:p>
            <a:pPr lvl="1"/>
            <a:endParaRPr lang="fr-FR"/>
          </a:p>
          <a:p>
            <a:pPr lvl="1"/>
            <a:r>
              <a:rPr lang="fr-FR"/>
              <a:t>Formation à l’ESTI d’une semaine organisée en interne.</a:t>
            </a:r>
          </a:p>
          <a:p>
            <a:pPr lvl="1"/>
            <a:endParaRPr lang="fr-FR"/>
          </a:p>
          <a:p>
            <a:pPr lvl="1"/>
            <a:endParaRPr lang="fr-FR"/>
          </a:p>
          <a:p>
            <a:pPr lvl="1"/>
            <a:endParaRPr lang="fr-FR"/>
          </a:p>
          <a:p>
            <a:pPr lvl="1"/>
            <a:endParaRPr lang="fr-FR"/>
          </a:p>
          <a:p>
            <a:pPr lvl="1"/>
            <a:endParaRPr lang="fr-FR"/>
          </a:p>
          <a:p>
            <a:pPr lvl="1"/>
            <a:endParaRPr lang="fr-FR"/>
          </a:p>
          <a:p>
            <a:pPr lvl="1"/>
            <a:r>
              <a:rPr lang="fr-FR" sz="2400"/>
              <a:t>                                                       Merci de votre attention</a:t>
            </a:r>
            <a:endParaRPr lang="en-US" sz="240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Corporate">
  <a:themeElements>
    <a:clrScheme name="Corporate 13">
      <a:dk1>
        <a:srgbClr val="000000"/>
      </a:dk1>
      <a:lt1>
        <a:srgbClr val="FFFFFF"/>
      </a:lt1>
      <a:dk2>
        <a:srgbClr val="212424"/>
      </a:dk2>
      <a:lt2>
        <a:srgbClr val="767A7D"/>
      </a:lt2>
      <a:accent1>
        <a:srgbClr val="F7B100"/>
      </a:accent1>
      <a:accent2>
        <a:srgbClr val="A9AAAB"/>
      </a:accent2>
      <a:accent3>
        <a:srgbClr val="FFFFFF"/>
      </a:accent3>
      <a:accent4>
        <a:srgbClr val="000000"/>
      </a:accent4>
      <a:accent5>
        <a:srgbClr val="FAD5AA"/>
      </a:accent5>
      <a:accent6>
        <a:srgbClr val="999A9B"/>
      </a:accent6>
      <a:hlink>
        <a:srgbClr val="9D9722"/>
      </a:hlink>
      <a:folHlink>
        <a:srgbClr val="C10435"/>
      </a:folHlink>
    </a:clrScheme>
    <a:fontScheme name="Corporat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Corpor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Corporat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Corporat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Corporat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Corporat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Corporat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Corporat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Corporat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Corpor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Corporat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Corporat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Corporat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Corporate 13">
        <a:dk1>
          <a:srgbClr val="000000"/>
        </a:dk1>
        <a:lt1>
          <a:srgbClr val="FFFFFF"/>
        </a:lt1>
        <a:dk2>
          <a:srgbClr val="212424"/>
        </a:dk2>
        <a:lt2>
          <a:srgbClr val="767A7D"/>
        </a:lt2>
        <a:accent1>
          <a:srgbClr val="F7B100"/>
        </a:accent1>
        <a:accent2>
          <a:srgbClr val="A9AAAB"/>
        </a:accent2>
        <a:accent3>
          <a:srgbClr val="FFFFFF"/>
        </a:accent3>
        <a:accent4>
          <a:srgbClr val="000000"/>
        </a:accent4>
        <a:accent5>
          <a:srgbClr val="FAD5AA"/>
        </a:accent5>
        <a:accent6>
          <a:srgbClr val="999A9B"/>
        </a:accent6>
        <a:hlink>
          <a:srgbClr val="9D9722"/>
        </a:hlink>
        <a:folHlink>
          <a:srgbClr val="C10435"/>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Corporate</Template>
  <TotalTime>909</TotalTime>
  <Words>1071</Words>
  <Application>Microsoft Office PowerPoint</Application>
  <PresentationFormat>On-screen Show (4:3)</PresentationFormat>
  <Paragraphs>313</Paragraphs>
  <Slides>16</Slides>
  <Notes>14</Notes>
  <HiddenSlides>0</HiddenSlides>
  <MMClips>0</MMClips>
  <ScaleCrop>false</ScaleCrop>
  <HeadingPairs>
    <vt:vector size="8" baseType="variant">
      <vt:variant>
        <vt:lpstr>Fonts Used</vt:lpstr>
      </vt:variant>
      <vt:variant>
        <vt:i4>4</vt:i4>
      </vt:variant>
      <vt:variant>
        <vt:lpstr>Theme</vt:lpstr>
      </vt:variant>
      <vt:variant>
        <vt:i4>1</vt:i4>
      </vt:variant>
      <vt:variant>
        <vt:lpstr>Embedded OLE Servers</vt:lpstr>
      </vt:variant>
      <vt:variant>
        <vt:i4>1</vt:i4>
      </vt:variant>
      <vt:variant>
        <vt:lpstr>Slide Titles</vt:lpstr>
      </vt:variant>
      <vt:variant>
        <vt:i4>16</vt:i4>
      </vt:variant>
    </vt:vector>
  </HeadingPairs>
  <TitlesOfParts>
    <vt:vector size="22" baseType="lpstr">
      <vt:lpstr>Arial</vt:lpstr>
      <vt:lpstr>Wingdings</vt:lpstr>
      <vt:lpstr>Arial Narrow</vt:lpstr>
      <vt:lpstr>MS PGothic</vt:lpstr>
      <vt:lpstr>Corporate</vt:lpstr>
      <vt:lpstr>Microsoft PowerPoint Slide</vt:lpstr>
      <vt:lpstr>Entretien Santé Travail Infirmier</vt:lpstr>
      <vt:lpstr>Slide 2</vt:lpstr>
      <vt:lpstr>LE SERVICE DE SANTÉ AU TRAVAIL</vt:lpstr>
      <vt:lpstr>CONTEXTE GÉNÉRAL</vt:lpstr>
      <vt:lpstr>CONDITIONS  REQUISES</vt:lpstr>
      <vt:lpstr>MISE EN PLACE DE L’ESTI</vt:lpstr>
      <vt:lpstr>MISE EN PLACE DE L’ESTI</vt:lpstr>
      <vt:lpstr>Slide 8</vt:lpstr>
      <vt:lpstr>TRAME DE L’ENTRETIEN</vt:lpstr>
      <vt:lpstr>Slide 10</vt:lpstr>
      <vt:lpstr>Slide 11</vt:lpstr>
      <vt:lpstr>Slide 12</vt:lpstr>
      <vt:lpstr>Slide 13</vt:lpstr>
      <vt:lpstr>AVANTAGES</vt:lpstr>
      <vt:lpstr>OÙ EN EST-ON ?</vt:lpstr>
      <vt:lpstr>VOLONTÉ DE L’ENTREPRISE</vt:lpstr>
    </vt:vector>
  </TitlesOfParts>
  <Company>Renault</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CLIQUEZ POUR AJOUTER UN TITRE</dc:title>
  <dc:creator>ab00168</dc:creator>
  <cp:lastModifiedBy>SAbgrallHuet</cp:lastModifiedBy>
  <cp:revision>32</cp:revision>
  <cp:lastPrinted>2007-09-26T09:42:32Z</cp:lastPrinted>
  <dcterms:created xsi:type="dcterms:W3CDTF">2007-10-03T08:18:21Z</dcterms:created>
  <dcterms:modified xsi:type="dcterms:W3CDTF">2012-06-21T10:13:57Z</dcterms:modified>
</cp:coreProperties>
</file>