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3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5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5D05363-EEFE-45FF-9B76-5301918DE544}" type="datetimeFigureOut">
              <a:rPr lang="fr-FR" smtClean="0"/>
              <a:t>21/06/2012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8C764A1-AED6-4F4E-93F8-AD18F8856DC3}" type="slidenum">
              <a:rPr lang="fr-FR" smtClean="0"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Les entretiens infirmiers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Dans un service autonome</a:t>
            </a:r>
            <a:endParaRPr lang="fr-F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L’entreprise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Une entreprise pharmaceutique internationale</a:t>
            </a:r>
          </a:p>
          <a:p>
            <a:r>
              <a:rPr lang="fr-FR" dirty="0" smtClean="0"/>
              <a:t>Une unité de production à Maisons-Alfort</a:t>
            </a:r>
          </a:p>
          <a:p>
            <a:pPr lvl="1"/>
            <a:r>
              <a:rPr lang="fr-FR" dirty="0"/>
              <a:t>Deux départements production  qui formulent et conditionnent des produits pharmaceutiques stériles.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personnel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Ingénieurs</a:t>
            </a:r>
            <a:r>
              <a:rPr lang="en-US" b="1" dirty="0"/>
              <a:t> &amp; </a:t>
            </a:r>
            <a:r>
              <a:rPr lang="en-US" b="1" dirty="0" smtClean="0"/>
              <a:t>cadres</a:t>
            </a:r>
          </a:p>
          <a:p>
            <a:pPr lvl="1"/>
            <a:r>
              <a:rPr lang="en-US" dirty="0" smtClean="0"/>
              <a:t>58 femmes et 26 </a:t>
            </a:r>
            <a:r>
              <a:rPr lang="en-US" dirty="0" err="1" smtClean="0"/>
              <a:t>hommes</a:t>
            </a:r>
            <a:endParaRPr lang="fr-FR" dirty="0" smtClean="0"/>
          </a:p>
          <a:p>
            <a:endParaRPr lang="fr-FR" dirty="0"/>
          </a:p>
          <a:p>
            <a:r>
              <a:rPr lang="en-US" b="1" dirty="0" err="1"/>
              <a:t>Techniciens</a:t>
            </a:r>
            <a:r>
              <a:rPr lang="en-US" b="1" dirty="0"/>
              <a:t> &amp; agents de </a:t>
            </a:r>
            <a:r>
              <a:rPr lang="en-US" b="1" dirty="0" err="1" smtClean="0"/>
              <a:t>maîtrise</a:t>
            </a:r>
            <a:endParaRPr lang="en-US" b="1" dirty="0" smtClean="0"/>
          </a:p>
          <a:p>
            <a:pPr lvl="1"/>
            <a:r>
              <a:rPr lang="en-US" dirty="0" smtClean="0"/>
              <a:t>105 femmes et 135 </a:t>
            </a:r>
            <a:r>
              <a:rPr lang="en-US" dirty="0" err="1" smtClean="0"/>
              <a:t>hommes</a:t>
            </a:r>
            <a:endParaRPr lang="fr-FR" dirty="0" smtClean="0"/>
          </a:p>
          <a:p>
            <a:endParaRPr lang="fr-FR" dirty="0"/>
          </a:p>
          <a:p>
            <a:r>
              <a:rPr lang="en-US" b="1" dirty="0" err="1"/>
              <a:t>Employés</a:t>
            </a:r>
            <a:r>
              <a:rPr lang="en-US" b="1" dirty="0"/>
              <a:t> &amp; </a:t>
            </a:r>
            <a:r>
              <a:rPr lang="en-US" b="1" dirty="0" err="1"/>
              <a:t>ouvriers</a:t>
            </a:r>
            <a:endParaRPr lang="fr-FR" dirty="0"/>
          </a:p>
          <a:p>
            <a:pPr lvl="1"/>
            <a:r>
              <a:rPr lang="en-US" dirty="0" smtClean="0"/>
              <a:t>107 </a:t>
            </a:r>
            <a:r>
              <a:rPr lang="en-US" dirty="0"/>
              <a:t>femmes et 154 </a:t>
            </a:r>
            <a:r>
              <a:rPr lang="en-US" dirty="0" err="1"/>
              <a:t>hommes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organisation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fr-FR" dirty="0"/>
              <a:t>Horaire hebdomadaire moyen : </a:t>
            </a:r>
            <a:r>
              <a:rPr lang="fr-FR" dirty="0" smtClean="0"/>
              <a:t>37H</a:t>
            </a:r>
          </a:p>
          <a:p>
            <a:pPr>
              <a:buNone/>
            </a:pPr>
            <a:endParaRPr lang="fr-FR" dirty="0"/>
          </a:p>
          <a:p>
            <a:pPr>
              <a:buNone/>
            </a:pPr>
            <a:r>
              <a:rPr lang="fr-FR" dirty="0"/>
              <a:t>Nombre de salariés bénéficiant d’un système d’horaire individualisé : </a:t>
            </a:r>
          </a:p>
          <a:p>
            <a:r>
              <a:rPr lang="en-US" dirty="0"/>
              <a:t>2006 : 217</a:t>
            </a:r>
            <a:endParaRPr lang="fr-FR" dirty="0"/>
          </a:p>
          <a:p>
            <a:r>
              <a:rPr lang="en-US" dirty="0"/>
              <a:t>2007 : 211</a:t>
            </a:r>
            <a:endParaRPr lang="fr-FR" dirty="0"/>
          </a:p>
          <a:p>
            <a:r>
              <a:rPr lang="en-US" dirty="0"/>
              <a:t>2008 : </a:t>
            </a:r>
            <a:r>
              <a:rPr lang="en-US" dirty="0" smtClean="0"/>
              <a:t>220</a:t>
            </a:r>
          </a:p>
          <a:p>
            <a:endParaRPr lang="fr-FR" dirty="0"/>
          </a:p>
          <a:p>
            <a:pPr>
              <a:buNone/>
            </a:pPr>
            <a:r>
              <a:rPr lang="en-US" dirty="0" err="1"/>
              <a:t>Nombre</a:t>
            </a:r>
            <a:r>
              <a:rPr lang="en-US" dirty="0"/>
              <a:t> de temps </a:t>
            </a:r>
            <a:r>
              <a:rPr lang="en-US" dirty="0" err="1"/>
              <a:t>partiels</a:t>
            </a:r>
            <a:r>
              <a:rPr lang="en-US" dirty="0"/>
              <a:t> :</a:t>
            </a:r>
            <a:endParaRPr lang="fr-FR" dirty="0"/>
          </a:p>
          <a:p>
            <a:r>
              <a:rPr lang="en-US" dirty="0"/>
              <a:t>2006 : 16</a:t>
            </a:r>
            <a:endParaRPr lang="fr-FR" dirty="0"/>
          </a:p>
          <a:p>
            <a:r>
              <a:rPr lang="en-US" dirty="0"/>
              <a:t>2007 : 11</a:t>
            </a:r>
            <a:endParaRPr lang="fr-FR" dirty="0"/>
          </a:p>
          <a:p>
            <a:r>
              <a:rPr lang="en-US" dirty="0"/>
              <a:t>2008 : 9</a:t>
            </a:r>
            <a:endParaRPr lang="fr-FR" dirty="0"/>
          </a:p>
          <a:p>
            <a:pPr>
              <a:buNone/>
            </a:pPr>
            <a:endParaRPr lang="fr-FR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fr-FR" dirty="0" smtClean="0"/>
              <a:t>Effectifs travaillant en équipe : </a:t>
            </a:r>
            <a:r>
              <a:rPr lang="fr-FR" b="1" dirty="0" smtClean="0"/>
              <a:t>Equipes fixes</a:t>
            </a:r>
            <a:r>
              <a:rPr lang="fr-FR" dirty="0" smtClean="0"/>
              <a:t> : </a:t>
            </a:r>
          </a:p>
          <a:p>
            <a:r>
              <a:rPr lang="en-US" dirty="0" smtClean="0"/>
              <a:t>2006 : 79</a:t>
            </a:r>
            <a:endParaRPr lang="fr-FR" dirty="0" smtClean="0"/>
          </a:p>
          <a:p>
            <a:r>
              <a:rPr lang="en-US" dirty="0" smtClean="0"/>
              <a:t>2007 : 79</a:t>
            </a:r>
            <a:endParaRPr lang="fr-FR" dirty="0" smtClean="0"/>
          </a:p>
          <a:p>
            <a:r>
              <a:rPr lang="en-US" dirty="0" smtClean="0"/>
              <a:t>2008 : 46</a:t>
            </a:r>
            <a:endParaRPr lang="fr-FR" dirty="0" smtClean="0"/>
          </a:p>
          <a:p>
            <a:pPr>
              <a:buNone/>
            </a:pPr>
            <a:r>
              <a:rPr lang="en-US" dirty="0" smtClean="0"/>
              <a:t>                                                        </a:t>
            </a:r>
            <a:r>
              <a:rPr lang="en-US" b="1" dirty="0" err="1" smtClean="0"/>
              <a:t>Equipes</a:t>
            </a:r>
            <a:r>
              <a:rPr lang="en-US" b="1" dirty="0" smtClean="0"/>
              <a:t> </a:t>
            </a:r>
            <a:r>
              <a:rPr lang="en-US" b="1" dirty="0" err="1" smtClean="0"/>
              <a:t>alternantes</a:t>
            </a:r>
            <a:r>
              <a:rPr lang="en-US" dirty="0" smtClean="0"/>
              <a:t> :</a:t>
            </a:r>
            <a:endParaRPr lang="fr-FR" dirty="0" smtClean="0"/>
          </a:p>
          <a:p>
            <a:r>
              <a:rPr lang="en-US" dirty="0" smtClean="0"/>
              <a:t>2006 : 161</a:t>
            </a:r>
            <a:endParaRPr lang="fr-FR" dirty="0" smtClean="0"/>
          </a:p>
          <a:p>
            <a:r>
              <a:rPr lang="en-US" dirty="0" smtClean="0"/>
              <a:t>2007 : 186</a:t>
            </a:r>
            <a:endParaRPr lang="fr-FR" dirty="0" smtClean="0"/>
          </a:p>
          <a:p>
            <a:r>
              <a:rPr lang="en-US" dirty="0" smtClean="0"/>
              <a:t>2008 : 235</a:t>
            </a:r>
            <a:endParaRPr lang="fr-FR" dirty="0" smtClean="0"/>
          </a:p>
          <a:p>
            <a:pPr>
              <a:buNone/>
            </a:pP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La </a:t>
            </a:r>
            <a:r>
              <a:rPr lang="en-US" b="1" dirty="0" err="1" smtClean="0"/>
              <a:t>Médecine</a:t>
            </a:r>
            <a:r>
              <a:rPr lang="en-US" b="1" dirty="0" smtClean="0"/>
              <a:t> du Travail</a:t>
            </a:r>
            <a:r>
              <a:rPr lang="fr-FR" b="1" dirty="0" smtClean="0"/>
              <a:t/>
            </a:r>
            <a:br>
              <a:rPr lang="fr-FR" b="1" dirty="0" smtClean="0"/>
            </a:br>
            <a:endParaRPr lang="fr-FR" dirty="0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Examens</a:t>
            </a:r>
            <a:r>
              <a:rPr lang="en-US" b="1" dirty="0" smtClean="0"/>
              <a:t> </a:t>
            </a:r>
            <a:r>
              <a:rPr lang="en-US" b="1" dirty="0" err="1"/>
              <a:t>cliniques</a:t>
            </a:r>
            <a:r>
              <a:rPr lang="en-US" b="1" dirty="0"/>
              <a:t> :</a:t>
            </a:r>
            <a:endParaRPr lang="fr-FR" dirty="0"/>
          </a:p>
          <a:p>
            <a:pPr lvl="1"/>
            <a:r>
              <a:rPr lang="en-US" dirty="0" smtClean="0"/>
              <a:t>1090 </a:t>
            </a:r>
            <a:r>
              <a:rPr lang="en-US" dirty="0" err="1"/>
              <a:t>dont</a:t>
            </a:r>
            <a:r>
              <a:rPr lang="en-US" dirty="0"/>
              <a:t> 781 </a:t>
            </a:r>
            <a:r>
              <a:rPr lang="en-US" dirty="0" err="1"/>
              <a:t>soumis</a:t>
            </a:r>
            <a:r>
              <a:rPr lang="en-US" dirty="0"/>
              <a:t> à SMR</a:t>
            </a:r>
            <a:endParaRPr lang="fr-FR" dirty="0"/>
          </a:p>
          <a:p>
            <a:r>
              <a:rPr lang="en-US" b="1" dirty="0" err="1" smtClean="0"/>
              <a:t>Examens</a:t>
            </a:r>
            <a:r>
              <a:rPr lang="en-US" b="1" dirty="0" smtClean="0"/>
              <a:t> </a:t>
            </a:r>
            <a:r>
              <a:rPr lang="en-US" b="1" dirty="0" err="1" smtClean="0"/>
              <a:t>complémentaires</a:t>
            </a:r>
            <a:r>
              <a:rPr lang="en-US" b="1" dirty="0" smtClean="0"/>
              <a:t> :</a:t>
            </a:r>
            <a:r>
              <a:rPr lang="en-US" dirty="0"/>
              <a:t> </a:t>
            </a:r>
            <a:endParaRPr lang="fr-FR" dirty="0"/>
          </a:p>
          <a:p>
            <a:pPr lvl="1"/>
            <a:r>
              <a:rPr lang="en-US" dirty="0" smtClean="0"/>
              <a:t>1600</a:t>
            </a:r>
            <a:endParaRPr lang="fr-FR" dirty="0"/>
          </a:p>
          <a:p>
            <a:r>
              <a:rPr lang="en-US" dirty="0"/>
              <a:t> </a:t>
            </a:r>
            <a:r>
              <a:rPr lang="en-US" dirty="0" err="1" smtClean="0"/>
              <a:t>soins</a:t>
            </a:r>
            <a:r>
              <a:rPr lang="en-US" dirty="0" smtClean="0"/>
              <a:t> </a:t>
            </a:r>
            <a:r>
              <a:rPr lang="en-US" dirty="0" err="1" smtClean="0"/>
              <a:t>infirmiers</a:t>
            </a:r>
            <a:endParaRPr lang="en-US" dirty="0" smtClean="0"/>
          </a:p>
          <a:p>
            <a:pPr lvl="1"/>
            <a:r>
              <a:rPr lang="en-US" dirty="0" smtClean="0"/>
              <a:t>1893 </a:t>
            </a:r>
            <a:r>
              <a:rPr lang="en-US" dirty="0" err="1" smtClean="0"/>
              <a:t>demandes</a:t>
            </a:r>
            <a:r>
              <a:rPr lang="en-US" dirty="0" smtClean="0"/>
              <a:t> de </a:t>
            </a:r>
            <a:r>
              <a:rPr lang="en-US" dirty="0" err="1" smtClean="0"/>
              <a:t>soins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travail de nuit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Organisation</a:t>
            </a:r>
            <a:r>
              <a:rPr lang="en-US" dirty="0"/>
              <a:t> :</a:t>
            </a:r>
            <a:endParaRPr lang="fr-FR" dirty="0"/>
          </a:p>
          <a:p>
            <a:pPr lvl="0"/>
            <a:r>
              <a:rPr lang="en-US" dirty="0"/>
              <a:t>4 </a:t>
            </a:r>
            <a:r>
              <a:rPr lang="en-US" dirty="0" err="1"/>
              <a:t>équipes</a:t>
            </a:r>
            <a:r>
              <a:rPr lang="en-US" dirty="0"/>
              <a:t> (Blocs </a:t>
            </a:r>
            <a:r>
              <a:rPr lang="en-US" dirty="0" err="1"/>
              <a:t>stérile</a:t>
            </a:r>
            <a:r>
              <a:rPr lang="en-US" dirty="0"/>
              <a:t>)</a:t>
            </a:r>
            <a:endParaRPr lang="fr-FR" dirty="0"/>
          </a:p>
          <a:p>
            <a:pPr lvl="1"/>
            <a:r>
              <a:rPr lang="fr-FR" dirty="0"/>
              <a:t>Journée (équipes MATIN/APRES-MIDI alternantes)</a:t>
            </a:r>
          </a:p>
          <a:p>
            <a:r>
              <a:rPr lang="en-US" dirty="0"/>
              <a:t>6h00 – 12h30 /12h00 – 18h30</a:t>
            </a:r>
            <a:endParaRPr lang="fr-FR" dirty="0"/>
          </a:p>
          <a:p>
            <a:pPr lvl="1"/>
            <a:r>
              <a:rPr lang="fr-FR" dirty="0"/>
              <a:t>Nuit (équipes SOIR/NUIT alternantes)</a:t>
            </a:r>
          </a:p>
          <a:p>
            <a:r>
              <a:rPr lang="en-US" dirty="0"/>
              <a:t>18h00 – 0h30 / 0h00 – 6h30</a:t>
            </a:r>
            <a:endParaRPr lang="fr-FR" dirty="0"/>
          </a:p>
          <a:p>
            <a:pPr lvl="0"/>
            <a:r>
              <a:rPr lang="en-US" dirty="0"/>
              <a:t>3 </a:t>
            </a:r>
            <a:r>
              <a:rPr lang="en-US" dirty="0" err="1"/>
              <a:t>équipes</a:t>
            </a:r>
            <a:r>
              <a:rPr lang="en-US" dirty="0"/>
              <a:t> (</a:t>
            </a:r>
            <a:r>
              <a:rPr lang="en-US" dirty="0" err="1"/>
              <a:t>Conditionnement</a:t>
            </a:r>
            <a:r>
              <a:rPr lang="en-US" dirty="0" smtClean="0"/>
              <a:t>)</a:t>
            </a:r>
            <a:endParaRPr lang="fr-F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travail de nuit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fr-FR" dirty="0" smtClean="0"/>
              <a:t>Journée </a:t>
            </a:r>
            <a:r>
              <a:rPr lang="fr-FR" dirty="0"/>
              <a:t>(équipes MATIN/APRES-MIDI alternantes)</a:t>
            </a:r>
          </a:p>
          <a:p>
            <a:r>
              <a:rPr lang="en-US" dirty="0"/>
              <a:t>6h45 – 13h15 / 13h15 – 19h45</a:t>
            </a:r>
            <a:endParaRPr lang="fr-FR" dirty="0"/>
          </a:p>
          <a:p>
            <a:pPr lvl="1"/>
            <a:r>
              <a:rPr lang="en-US" dirty="0" err="1"/>
              <a:t>Nuit</a:t>
            </a:r>
            <a:r>
              <a:rPr lang="en-US" dirty="0"/>
              <a:t> (</a:t>
            </a:r>
            <a:r>
              <a:rPr lang="en-US" dirty="0" err="1"/>
              <a:t>équipe</a:t>
            </a:r>
            <a:r>
              <a:rPr lang="en-US" dirty="0"/>
              <a:t> fixe)</a:t>
            </a:r>
            <a:endParaRPr lang="fr-FR" dirty="0"/>
          </a:p>
          <a:p>
            <a:r>
              <a:rPr lang="fr-FR" dirty="0"/>
              <a:t>19h45 – 2h54 avec une heure de pause de 23h00 à 23h54.</a:t>
            </a:r>
          </a:p>
          <a:p>
            <a:pPr lvl="0"/>
            <a:r>
              <a:rPr lang="en-US" dirty="0"/>
              <a:t>Pas de travail le WE</a:t>
            </a:r>
            <a:endParaRPr lang="fr-FR" dirty="0"/>
          </a:p>
          <a:p>
            <a:pPr lvl="0"/>
            <a:r>
              <a:rPr lang="fr-FR" dirty="0"/>
              <a:t>Temps de travail : 6h15 par jour</a:t>
            </a:r>
          </a:p>
          <a:p>
            <a:pPr lvl="0"/>
            <a:r>
              <a:rPr lang="en-US" dirty="0" err="1"/>
              <a:t>Effectif</a:t>
            </a:r>
            <a:r>
              <a:rPr lang="en-US" dirty="0"/>
              <a:t> : </a:t>
            </a:r>
            <a:r>
              <a:rPr lang="en-US" dirty="0" smtClean="0"/>
              <a:t>218 </a:t>
            </a:r>
            <a:r>
              <a:rPr lang="en-US" dirty="0" err="1" smtClean="0"/>
              <a:t>dont</a:t>
            </a:r>
            <a:r>
              <a:rPr lang="en-US" dirty="0" smtClean="0"/>
              <a:t> 98 en </a:t>
            </a:r>
            <a:r>
              <a:rPr lang="en-US" dirty="0" err="1" smtClean="0"/>
              <a:t>équipe</a:t>
            </a:r>
            <a:r>
              <a:rPr lang="en-US" dirty="0" smtClean="0"/>
              <a:t> de </a:t>
            </a:r>
            <a:r>
              <a:rPr lang="en-US" dirty="0" err="1" smtClean="0"/>
              <a:t>nuit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Mise en place des entretiens infirmiers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A la faveur de l’année de licence santé travail</a:t>
            </a:r>
          </a:p>
          <a:p>
            <a:r>
              <a:rPr lang="fr-FR" dirty="0" smtClean="0"/>
              <a:t>Le médecin du travail avait des difficultés a faire les visites </a:t>
            </a:r>
            <a:r>
              <a:rPr lang="fr-FR" dirty="0" err="1" smtClean="0"/>
              <a:t>SMRNuit</a:t>
            </a:r>
            <a:endParaRPr lang="fr-FR" dirty="0" smtClean="0"/>
          </a:p>
          <a:p>
            <a:r>
              <a:rPr lang="fr-FR" dirty="0" smtClean="0"/>
              <a:t>Mise en place d’une nouvelle organisation avec des nuits alternantes 2X6</a:t>
            </a:r>
          </a:p>
          <a:p>
            <a:r>
              <a:rPr lang="fr-FR" u="sng" dirty="0"/>
              <a:t>ACCORD SUR L’ORGANISATION DES HORAIRES DE TRAVAIL DES BLOCS</a:t>
            </a:r>
            <a:r>
              <a:rPr lang="fr-FR" dirty="0"/>
              <a:t> </a:t>
            </a:r>
            <a:r>
              <a:rPr lang="fr-FR" dirty="0" smtClean="0"/>
              <a:t>, comprenant des réunion 3 fois par ans pour mesurer l’impact sur la pénibilité</a:t>
            </a:r>
            <a:endParaRPr lang="fr-F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Mise en place d’un questionnaire: état des lieux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dirty="0"/>
              <a:t>Les personnes travaillent de nuit depuis moins de 7 années en moyenne.</a:t>
            </a:r>
          </a:p>
          <a:p>
            <a:pPr lvl="0"/>
            <a:r>
              <a:rPr lang="en-US" dirty="0"/>
              <a:t>76% </a:t>
            </a:r>
            <a:r>
              <a:rPr lang="en-US" dirty="0" err="1"/>
              <a:t>ont</a:t>
            </a:r>
            <a:r>
              <a:rPr lang="en-US" dirty="0"/>
              <a:t> </a:t>
            </a:r>
            <a:r>
              <a:rPr lang="en-US" dirty="0" err="1"/>
              <a:t>moins</a:t>
            </a:r>
            <a:r>
              <a:rPr lang="en-US" dirty="0"/>
              <a:t> de 40 </a:t>
            </a:r>
            <a:r>
              <a:rPr lang="en-US" dirty="0" err="1"/>
              <a:t>ans</a:t>
            </a:r>
            <a:endParaRPr lang="fr-FR" dirty="0"/>
          </a:p>
          <a:p>
            <a:pPr lvl="0"/>
            <a:r>
              <a:rPr lang="en-US" dirty="0"/>
              <a:t>28% </a:t>
            </a:r>
            <a:r>
              <a:rPr lang="en-US" dirty="0" err="1"/>
              <a:t>sont</a:t>
            </a:r>
            <a:r>
              <a:rPr lang="en-US" dirty="0"/>
              <a:t> </a:t>
            </a:r>
            <a:r>
              <a:rPr lang="en-US" dirty="0" err="1"/>
              <a:t>fumeurs</a:t>
            </a:r>
            <a:endParaRPr lang="fr-FR" dirty="0"/>
          </a:p>
          <a:p>
            <a:pPr lvl="0"/>
            <a:r>
              <a:rPr lang="fr-FR" dirty="0"/>
              <a:t>53% consomment régulièrement de l’alcool, 20% des boissons énergisantes et 63% du café dont 14% ont augmenté leur consommation.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US" dirty="0"/>
              <a:t>32% </a:t>
            </a:r>
            <a:r>
              <a:rPr lang="en-US" dirty="0" err="1"/>
              <a:t>ont</a:t>
            </a:r>
            <a:r>
              <a:rPr lang="en-US" dirty="0"/>
              <a:t> </a:t>
            </a:r>
            <a:r>
              <a:rPr lang="en-US" dirty="0" err="1"/>
              <a:t>changé</a:t>
            </a:r>
            <a:r>
              <a:rPr lang="en-US" dirty="0"/>
              <a:t> </a:t>
            </a:r>
            <a:r>
              <a:rPr lang="en-US" dirty="0" err="1"/>
              <a:t>leurs</a:t>
            </a:r>
            <a:r>
              <a:rPr lang="en-US" dirty="0"/>
              <a:t> habitudes </a:t>
            </a:r>
            <a:r>
              <a:rPr lang="en-US" dirty="0" err="1"/>
              <a:t>alimentaires</a:t>
            </a:r>
            <a:endParaRPr lang="fr-FR" dirty="0"/>
          </a:p>
          <a:p>
            <a:pPr lvl="0"/>
            <a:r>
              <a:rPr lang="en-US" dirty="0"/>
              <a:t>60% se </a:t>
            </a:r>
            <a:r>
              <a:rPr lang="en-US" dirty="0" err="1"/>
              <a:t>plaignent</a:t>
            </a:r>
            <a:r>
              <a:rPr lang="en-US" dirty="0"/>
              <a:t> de troubles </a:t>
            </a:r>
            <a:r>
              <a:rPr lang="en-US" dirty="0" err="1"/>
              <a:t>digestifs</a:t>
            </a:r>
            <a:endParaRPr lang="fr-FR" dirty="0"/>
          </a:p>
          <a:p>
            <a:r>
              <a:rPr lang="en-US" dirty="0"/>
              <a:t> </a:t>
            </a:r>
            <a:endParaRPr lang="fr-FR" dirty="0"/>
          </a:p>
          <a:p>
            <a:pPr lvl="0"/>
            <a:r>
              <a:rPr lang="en-US" dirty="0"/>
              <a:t>24% </a:t>
            </a:r>
            <a:r>
              <a:rPr lang="en-US" dirty="0" err="1"/>
              <a:t>dorment</a:t>
            </a:r>
            <a:r>
              <a:rPr lang="en-US" dirty="0"/>
              <a:t> </a:t>
            </a:r>
            <a:r>
              <a:rPr lang="en-US" dirty="0" err="1"/>
              <a:t>moins</a:t>
            </a:r>
            <a:r>
              <a:rPr lang="en-US" dirty="0"/>
              <a:t> de 6 </a:t>
            </a:r>
            <a:r>
              <a:rPr lang="en-US" dirty="0" err="1"/>
              <a:t>heures</a:t>
            </a:r>
            <a:endParaRPr lang="fr-FR" dirty="0"/>
          </a:p>
          <a:p>
            <a:pPr lvl="0"/>
            <a:r>
              <a:rPr lang="en-US" dirty="0"/>
              <a:t>32% </a:t>
            </a:r>
            <a:r>
              <a:rPr lang="en-US" dirty="0" err="1"/>
              <a:t>sont</a:t>
            </a:r>
            <a:r>
              <a:rPr lang="en-US" dirty="0"/>
              <a:t> </a:t>
            </a:r>
            <a:r>
              <a:rPr lang="en-US" dirty="0" err="1"/>
              <a:t>plutôt</a:t>
            </a:r>
            <a:r>
              <a:rPr lang="en-US" dirty="0"/>
              <a:t> du </a:t>
            </a:r>
            <a:r>
              <a:rPr lang="en-US" dirty="0" err="1"/>
              <a:t>soir</a:t>
            </a:r>
            <a:endParaRPr lang="fr-FR" dirty="0"/>
          </a:p>
          <a:p>
            <a:pPr lvl="0"/>
            <a:r>
              <a:rPr lang="en-US" dirty="0"/>
              <a:t>36% </a:t>
            </a:r>
            <a:r>
              <a:rPr lang="en-US" dirty="0" err="1"/>
              <a:t>ont</a:t>
            </a:r>
            <a:r>
              <a:rPr lang="en-US" dirty="0"/>
              <a:t> </a:t>
            </a:r>
            <a:r>
              <a:rPr lang="en-US" dirty="0" err="1"/>
              <a:t>une</a:t>
            </a:r>
            <a:r>
              <a:rPr lang="en-US" dirty="0"/>
              <a:t> </a:t>
            </a:r>
            <a:r>
              <a:rPr lang="en-US" dirty="0" err="1"/>
              <a:t>dette</a:t>
            </a:r>
            <a:r>
              <a:rPr lang="en-US" dirty="0"/>
              <a:t> de </a:t>
            </a:r>
            <a:r>
              <a:rPr lang="en-US" dirty="0" err="1"/>
              <a:t>sommeil</a:t>
            </a:r>
            <a:endParaRPr lang="fr-FR" dirty="0"/>
          </a:p>
          <a:p>
            <a:pPr lvl="0"/>
            <a:r>
              <a:rPr lang="fr-FR" dirty="0"/>
              <a:t>20% se couchent de suite en rentrant et 36% dorment dans l’obscurité</a:t>
            </a:r>
          </a:p>
          <a:p>
            <a:pPr lvl="0"/>
            <a:r>
              <a:rPr lang="fr-FR" dirty="0"/>
              <a:t>32% disent avoir des « coups de barre » dans la journée</a:t>
            </a:r>
          </a:p>
          <a:p>
            <a:pPr lvl="0"/>
            <a:r>
              <a:rPr lang="en-US" dirty="0"/>
              <a:t>36% font la </a:t>
            </a:r>
            <a:r>
              <a:rPr lang="en-US" dirty="0" err="1"/>
              <a:t>sieste</a:t>
            </a:r>
            <a:endParaRPr lang="fr-FR" dirty="0"/>
          </a:p>
          <a:p>
            <a:pPr lvl="0"/>
            <a:r>
              <a:rPr lang="fr-FR" dirty="0"/>
              <a:t>20% disent récupérer pendant le week-end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fr-FR" dirty="0"/>
              <a:t>28% disent que leur vie familiale a changé</a:t>
            </a:r>
          </a:p>
          <a:p>
            <a:r>
              <a:rPr lang="fr-FR" dirty="0"/>
              <a:t> </a:t>
            </a:r>
          </a:p>
          <a:p>
            <a:pPr lvl="0"/>
            <a:r>
              <a:rPr lang="fr-FR" dirty="0"/>
              <a:t>32% s’estiment en moins bonne forme physique</a:t>
            </a:r>
          </a:p>
          <a:p>
            <a:pPr lvl="0"/>
            <a:r>
              <a:rPr lang="fr-FR" dirty="0"/>
              <a:t>28% s’estiment en moins bonne forme psychique</a:t>
            </a:r>
          </a:p>
          <a:p>
            <a:pPr lvl="0"/>
            <a:r>
              <a:rPr lang="fr-FR" dirty="0"/>
              <a:t>12% ont vu des problèmes de santé ressurgir</a:t>
            </a:r>
          </a:p>
          <a:p>
            <a:pPr>
              <a:buNone/>
            </a:pPr>
            <a:r>
              <a:rPr lang="fr-FR" dirty="0"/>
              <a:t> </a:t>
            </a:r>
          </a:p>
          <a:p>
            <a:pPr lvl="0"/>
            <a:r>
              <a:rPr lang="fr-FR" dirty="0"/>
              <a:t>68% trouvent la semaine de nuit (0h00 à 6h30) la plus difficile.</a:t>
            </a:r>
          </a:p>
          <a:p>
            <a:pPr>
              <a:buNone/>
            </a:pPr>
            <a:endParaRPr lang="fr-FR" dirty="0"/>
          </a:p>
          <a:p>
            <a:r>
              <a:rPr lang="en-US" dirty="0" err="1"/>
              <a:t>S’ils</a:t>
            </a:r>
            <a:r>
              <a:rPr lang="en-US" dirty="0"/>
              <a:t> </a:t>
            </a:r>
            <a:r>
              <a:rPr lang="en-US" dirty="0" err="1"/>
              <a:t>avaient</a:t>
            </a:r>
            <a:r>
              <a:rPr lang="en-US" dirty="0"/>
              <a:t> le </a:t>
            </a:r>
            <a:r>
              <a:rPr lang="en-US" dirty="0" err="1"/>
              <a:t>choix</a:t>
            </a:r>
            <a:r>
              <a:rPr lang="en-US" dirty="0"/>
              <a:t> :</a:t>
            </a:r>
            <a:endParaRPr lang="fr-FR" dirty="0"/>
          </a:p>
          <a:p>
            <a:pPr lvl="1"/>
            <a:r>
              <a:rPr lang="en-US" dirty="0"/>
              <a:t>67% </a:t>
            </a:r>
            <a:r>
              <a:rPr lang="en-US" dirty="0" err="1"/>
              <a:t>choisiraient</a:t>
            </a:r>
            <a:r>
              <a:rPr lang="en-US" dirty="0"/>
              <a:t> </a:t>
            </a:r>
            <a:r>
              <a:rPr lang="en-US" dirty="0" err="1"/>
              <a:t>l’équipe</a:t>
            </a:r>
            <a:r>
              <a:rPr lang="en-US" dirty="0"/>
              <a:t> de soirée fixe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Leur</a:t>
            </a:r>
            <a:r>
              <a:rPr lang="en-US" dirty="0"/>
              <a:t> motivation :	</a:t>
            </a:r>
            <a:endParaRPr lang="fr-FR" dirty="0"/>
          </a:p>
          <a:p>
            <a:pPr lvl="1"/>
            <a:r>
              <a:rPr lang="fr-FR" dirty="0"/>
              <a:t>Le salaire est plus élevé (52%) </a:t>
            </a:r>
          </a:p>
          <a:p>
            <a:pPr lvl="1"/>
            <a:r>
              <a:rPr lang="fr-FR" dirty="0"/>
              <a:t>Le travail de nuit est différent (40%) </a:t>
            </a:r>
          </a:p>
          <a:p>
            <a:pPr lvl="1"/>
            <a:r>
              <a:rPr lang="fr-FR" dirty="0"/>
              <a:t>Les horaires sont mieux adaptés à leur vie personnelle (32%)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suivi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fr-FR" dirty="0"/>
              <a:t>Mise en place d’un protocole de suivi Surveillance Médicale Renforcée Nuit</a:t>
            </a:r>
          </a:p>
          <a:p>
            <a:pPr lvl="0"/>
            <a:r>
              <a:rPr lang="fr-FR" u="sng" dirty="0"/>
              <a:t>visite préalable au passage de nuit</a:t>
            </a:r>
            <a:endParaRPr lang="fr-FR" dirty="0"/>
          </a:p>
          <a:p>
            <a:pPr lvl="1"/>
            <a:r>
              <a:rPr lang="fr-FR" dirty="0"/>
              <a:t>évaluation initiale (test </a:t>
            </a:r>
            <a:r>
              <a:rPr lang="fr-FR" dirty="0" smtClean="0"/>
              <a:t> HORN, EPWORTH</a:t>
            </a:r>
            <a:r>
              <a:rPr lang="fr-FR" dirty="0"/>
              <a:t>, habitudes de vie, facteurs prédictifs de tolérance au travail de nuit, évaluation des risques au poste de travail associés (TMS, bruit, …)</a:t>
            </a:r>
          </a:p>
          <a:p>
            <a:pPr lvl="1"/>
            <a:r>
              <a:rPr lang="fr-FR" dirty="0"/>
              <a:t>information individuelle sur le sommeil, la nutrition, les addictions</a:t>
            </a:r>
          </a:p>
          <a:p>
            <a:pPr lvl="0"/>
            <a:r>
              <a:rPr lang="en-US" u="sng" dirty="0" err="1"/>
              <a:t>visite</a:t>
            </a:r>
            <a:r>
              <a:rPr lang="en-US" u="sng" dirty="0"/>
              <a:t> </a:t>
            </a:r>
            <a:r>
              <a:rPr lang="en-US" u="sng" dirty="0" err="1"/>
              <a:t>annuelle</a:t>
            </a:r>
            <a:endParaRPr lang="fr-FR" dirty="0"/>
          </a:p>
          <a:p>
            <a:pPr lvl="1"/>
            <a:r>
              <a:rPr lang="fr-FR" dirty="0"/>
              <a:t>évolution des résultats des tests selon prescription du Médecin du travail (EPWORTH ou échelle de somnolence, PICHOT ou échelle de fatigue, SAS, SPIEGEL)</a:t>
            </a:r>
          </a:p>
          <a:p>
            <a:pPr lvl="0"/>
            <a:r>
              <a:rPr lang="en-US" u="sng" dirty="0" err="1"/>
              <a:t>visite</a:t>
            </a:r>
            <a:r>
              <a:rPr lang="en-US" u="sng" dirty="0"/>
              <a:t> à 6 </a:t>
            </a:r>
            <a:r>
              <a:rPr lang="en-US" u="sng" dirty="0" err="1"/>
              <a:t>mois</a:t>
            </a:r>
            <a:endParaRPr lang="fr-FR" dirty="0"/>
          </a:p>
          <a:p>
            <a:pPr lvl="1"/>
            <a:r>
              <a:rPr lang="en-US" dirty="0" err="1"/>
              <a:t>recherche</a:t>
            </a:r>
            <a:r>
              <a:rPr lang="en-US" dirty="0"/>
              <a:t> de </a:t>
            </a:r>
            <a:r>
              <a:rPr lang="en-US" dirty="0" err="1"/>
              <a:t>mauvaise</a:t>
            </a:r>
            <a:r>
              <a:rPr lang="en-US" dirty="0"/>
              <a:t> </a:t>
            </a:r>
            <a:r>
              <a:rPr lang="en-US" dirty="0" err="1"/>
              <a:t>tolérance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/>
              <a:t>Difficultés de suivi des risques liés au travail de nuit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pas </a:t>
            </a:r>
            <a:r>
              <a:rPr lang="en-US" dirty="0" err="1"/>
              <a:t>d’effet</a:t>
            </a:r>
            <a:r>
              <a:rPr lang="en-US" dirty="0"/>
              <a:t> dose-</a:t>
            </a:r>
            <a:r>
              <a:rPr lang="en-US" dirty="0" err="1"/>
              <a:t>réponse</a:t>
            </a:r>
            <a:endParaRPr lang="fr-FR" dirty="0"/>
          </a:p>
          <a:p>
            <a:pPr lvl="0"/>
            <a:r>
              <a:rPr lang="fr-FR" dirty="0"/>
              <a:t>effet travailleur sain : il existe une auto-sélection des salariés qui tolèrent le mieux le rythme du travail de nuit. </a:t>
            </a:r>
          </a:p>
          <a:p>
            <a:pPr lvl="0"/>
            <a:r>
              <a:rPr lang="en-US" dirty="0"/>
              <a:t>influence </a:t>
            </a:r>
            <a:r>
              <a:rPr lang="en-US" dirty="0" err="1"/>
              <a:t>socioprofessionnelle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/>
              <a:t>LES MOYENS DE PREVENTION DU RISQUE NUIT</a:t>
            </a:r>
            <a:br>
              <a:rPr lang="fr-FR" b="1" dirty="0"/>
            </a:b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fr-FR" dirty="0"/>
              <a:t>La mise en place de la commission de suivi</a:t>
            </a:r>
          </a:p>
          <a:p>
            <a:r>
              <a:rPr lang="fr-FR" dirty="0"/>
              <a:t>Surveillance des indicateurs de santé : </a:t>
            </a:r>
          </a:p>
          <a:p>
            <a:pPr lvl="1"/>
            <a:r>
              <a:rPr lang="en-US" dirty="0" err="1"/>
              <a:t>Absentéisme</a:t>
            </a:r>
            <a:endParaRPr lang="fr-FR" dirty="0"/>
          </a:p>
          <a:p>
            <a:pPr lvl="1"/>
            <a:r>
              <a:rPr lang="en-US" dirty="0"/>
              <a:t>Accidents du travail</a:t>
            </a:r>
            <a:endParaRPr lang="fr-FR" dirty="0"/>
          </a:p>
          <a:p>
            <a:pPr lvl="1"/>
            <a:r>
              <a:rPr lang="en-US" dirty="0"/>
              <a:t>Accidents de </a:t>
            </a:r>
            <a:r>
              <a:rPr lang="en-US" dirty="0" err="1"/>
              <a:t>trajet</a:t>
            </a:r>
            <a:endParaRPr lang="fr-FR" dirty="0"/>
          </a:p>
          <a:p>
            <a:pPr lvl="1"/>
            <a:r>
              <a:rPr lang="en-US" dirty="0"/>
              <a:t>Questionnaires du </a:t>
            </a:r>
            <a:r>
              <a:rPr lang="en-US" dirty="0" err="1"/>
              <a:t>sommeil</a:t>
            </a:r>
            <a:endParaRPr lang="fr-FR" dirty="0"/>
          </a:p>
          <a:p>
            <a:r>
              <a:rPr lang="en-US" dirty="0" err="1"/>
              <a:t>Décloisonner</a:t>
            </a:r>
            <a:r>
              <a:rPr lang="en-US" dirty="0"/>
              <a:t> </a:t>
            </a:r>
            <a:r>
              <a:rPr lang="en-US" dirty="0" err="1"/>
              <a:t>l’équipe</a:t>
            </a:r>
            <a:r>
              <a:rPr lang="en-US" dirty="0"/>
              <a:t> de </a:t>
            </a:r>
            <a:r>
              <a:rPr lang="en-US" dirty="0" err="1"/>
              <a:t>nuit</a:t>
            </a:r>
            <a:endParaRPr lang="fr-FR" dirty="0"/>
          </a:p>
          <a:p>
            <a:pPr lvl="0"/>
            <a:r>
              <a:rPr lang="fr-FR" dirty="0"/>
              <a:t>Réunions d’informations pendant les horaires de nuit</a:t>
            </a:r>
          </a:p>
          <a:p>
            <a:pPr lvl="0"/>
            <a:r>
              <a:rPr lang="fr-FR" dirty="0"/>
              <a:t>Les pharmaciens sont présents la nuit, par roulement : permet de faire le lien avec la journée, les projets.</a:t>
            </a:r>
          </a:p>
          <a:p>
            <a:pPr lvl="0"/>
            <a:r>
              <a:rPr lang="fr-FR" dirty="0"/>
              <a:t>Facilitation des formations qui se passent en journée, permettant les échanges transversaux</a:t>
            </a:r>
          </a:p>
          <a:p>
            <a:pPr lvl="0"/>
            <a:r>
              <a:rPr lang="fr-FR" dirty="0"/>
              <a:t>Présence de l’équipe santé au </a:t>
            </a:r>
            <a:r>
              <a:rPr lang="fr-FR" dirty="0" smtClean="0"/>
              <a:t>travail, en particulier l’infirmière assure deux vacations soirée par semaine</a:t>
            </a:r>
            <a:endParaRPr lang="fr-FR" dirty="0"/>
          </a:p>
          <a:p>
            <a:endParaRPr lang="fr-F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Mise en place ESTI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6 mois </a:t>
            </a:r>
            <a:r>
              <a:rPr lang="fr-FR" dirty="0" err="1" smtClean="0"/>
              <a:t>apres</a:t>
            </a:r>
            <a:r>
              <a:rPr lang="fr-FR" dirty="0" smtClean="0"/>
              <a:t> la visite systématique d’aptitude</a:t>
            </a:r>
          </a:p>
          <a:p>
            <a:r>
              <a:rPr lang="fr-FR" dirty="0" smtClean="0"/>
              <a:t>3 années de recul</a:t>
            </a:r>
          </a:p>
          <a:p>
            <a:r>
              <a:rPr lang="fr-FR" dirty="0" smtClean="0"/>
              <a:t>Bien acceptés par les salariés</a:t>
            </a:r>
          </a:p>
          <a:p>
            <a:r>
              <a:rPr lang="fr-FR" dirty="0" smtClean="0"/>
              <a:t>30 mn leurs sont consacrées au moins</a:t>
            </a:r>
          </a:p>
          <a:p>
            <a:r>
              <a:rPr lang="fr-FR" dirty="0" smtClean="0"/>
              <a:t>Entretien avec une grille par besoin (Virginia Henderson)</a:t>
            </a:r>
          </a:p>
          <a:p>
            <a:r>
              <a:rPr lang="fr-FR" dirty="0" smtClean="0"/>
              <a:t>Objectif: repérage précoce des signes de désadaptation</a:t>
            </a:r>
          </a:p>
          <a:p>
            <a:r>
              <a:rPr lang="fr-FR" dirty="0" smtClean="0"/>
              <a:t>Education à la santé avec appropriation d’une hygiène de vie adaptée: sommeil, alimentation, vigilance au travail et lors des trajet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indicateurs de suivi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Echelle de SPIEGEL, EPWORTH</a:t>
            </a:r>
          </a:p>
          <a:p>
            <a:r>
              <a:rPr lang="fr-FR" dirty="0" smtClean="0"/>
              <a:t>IMC</a:t>
            </a:r>
          </a:p>
          <a:p>
            <a:r>
              <a:rPr lang="fr-FR" dirty="0" smtClean="0"/>
              <a:t>Périmètre abdominal</a:t>
            </a:r>
          </a:p>
          <a:p>
            <a:r>
              <a:rPr lang="fr-FR" dirty="0" smtClean="0"/>
              <a:t>Tension artérielle</a:t>
            </a:r>
          </a:p>
          <a:p>
            <a:r>
              <a:rPr lang="fr-FR" dirty="0" smtClean="0"/>
              <a:t>Echelle EVA ressenti à son travail</a:t>
            </a:r>
          </a:p>
          <a:p>
            <a:r>
              <a:rPr lang="fr-FR" dirty="0" smtClean="0"/>
              <a:t>Echelle EVA vie sociale</a:t>
            </a:r>
            <a:endParaRPr lang="fr-F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Arbre de décision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Echelle de fatigue de PICHOT en fonction résultat SPIEGEL et orientation vers </a:t>
            </a:r>
            <a:r>
              <a:rPr lang="fr-FR" dirty="0" err="1" smtClean="0"/>
              <a:t>Mtravail</a:t>
            </a:r>
            <a:r>
              <a:rPr lang="fr-FR" dirty="0" smtClean="0"/>
              <a:t> si score inquiétant</a:t>
            </a:r>
          </a:p>
          <a:p>
            <a:r>
              <a:rPr lang="fr-FR" dirty="0" smtClean="0"/>
              <a:t>Remise d’un agenda du sommeil en préalable à la visite médicale</a:t>
            </a:r>
          </a:p>
          <a:p>
            <a:r>
              <a:rPr lang="fr-FR" dirty="0" smtClean="0"/>
              <a:t>Mise en place d’un suivi infirmier si besoin perturbé et/ou orientation MT pour mise en place d’un aménagement d’horaire</a:t>
            </a:r>
            <a:endParaRPr lang="fr-F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conclusion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La mise en place des ESTI et de la surveillance des salariés de nuit a permis de renforcer le binôme médecin –infirmière</a:t>
            </a:r>
          </a:p>
          <a:p>
            <a:r>
              <a:rPr lang="fr-FR" dirty="0" smtClean="0"/>
              <a:t>Les salariés sont satisfaits</a:t>
            </a:r>
          </a:p>
          <a:p>
            <a:r>
              <a:rPr lang="fr-FR" dirty="0" smtClean="0"/>
              <a:t>A cette occasion, 1 salarié sur 15 est orienté vers le médecin du travail pour des soucis de santé:</a:t>
            </a:r>
          </a:p>
          <a:p>
            <a:pPr lvl="1"/>
            <a:r>
              <a:rPr lang="fr-FR" dirty="0" smtClean="0"/>
              <a:t>TMS</a:t>
            </a:r>
          </a:p>
          <a:p>
            <a:pPr lvl="1"/>
            <a:r>
              <a:rPr lang="fr-FR" dirty="0" smtClean="0"/>
              <a:t>RPS</a:t>
            </a:r>
          </a:p>
          <a:p>
            <a:pPr lvl="1"/>
            <a:r>
              <a:rPr lang="fr-FR" dirty="0" smtClean="0"/>
              <a:t>Problèmes personnels</a:t>
            </a:r>
          </a:p>
          <a:p>
            <a:pPr lvl="1"/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</TotalTime>
  <Words>568</Words>
  <Application>Microsoft Office PowerPoint</Application>
  <PresentationFormat>Affichage à l'écran (4:3)</PresentationFormat>
  <Paragraphs>143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Débit</vt:lpstr>
      <vt:lpstr>Les entretiens infirmiers</vt:lpstr>
      <vt:lpstr>L’entreprise</vt:lpstr>
      <vt:lpstr>Le personnel</vt:lpstr>
      <vt:lpstr>organisation</vt:lpstr>
      <vt:lpstr>La Médecine du Travail </vt:lpstr>
      <vt:lpstr>Le travail de nuit</vt:lpstr>
      <vt:lpstr>Le travail de nuit</vt:lpstr>
      <vt:lpstr>Mise en place des entretiens infirmiers</vt:lpstr>
      <vt:lpstr>Mise en place d’un questionnaire: état des lieux</vt:lpstr>
      <vt:lpstr>Diapositive 10</vt:lpstr>
      <vt:lpstr>Diapositive 11</vt:lpstr>
      <vt:lpstr>Diapositive 12</vt:lpstr>
      <vt:lpstr>Le suivi </vt:lpstr>
      <vt:lpstr>Difficultés de suivi des risques liés au travail de nuit </vt:lpstr>
      <vt:lpstr>LES MOYENS DE PREVENTION DU RISQUE NUIT </vt:lpstr>
      <vt:lpstr>Mise en place ESTI</vt:lpstr>
      <vt:lpstr>Les indicateurs de suivi</vt:lpstr>
      <vt:lpstr>Arbre de décision</vt:lpstr>
      <vt:lpstr>conclusion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entretiens infirmiers</dc:title>
  <dc:creator>Marie-Cécile</dc:creator>
  <cp:lastModifiedBy>Marie-Cécile</cp:lastModifiedBy>
  <cp:revision>7</cp:revision>
  <dcterms:created xsi:type="dcterms:W3CDTF">2012-06-21T07:46:25Z</dcterms:created>
  <dcterms:modified xsi:type="dcterms:W3CDTF">2012-06-21T08:48:06Z</dcterms:modified>
</cp:coreProperties>
</file>